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85" r:id="rId2"/>
  </p:sldMasterIdLst>
  <p:notesMasterIdLst>
    <p:notesMasterId r:id="rId23"/>
  </p:notesMasterIdLst>
  <p:sldIdLst>
    <p:sldId id="269" r:id="rId3"/>
    <p:sldId id="271" r:id="rId4"/>
    <p:sldId id="257" r:id="rId5"/>
    <p:sldId id="258" r:id="rId6"/>
    <p:sldId id="259" r:id="rId7"/>
    <p:sldId id="260" r:id="rId8"/>
    <p:sldId id="270" r:id="rId9"/>
    <p:sldId id="261" r:id="rId10"/>
    <p:sldId id="262" r:id="rId11"/>
    <p:sldId id="278" r:id="rId12"/>
    <p:sldId id="272" r:id="rId13"/>
    <p:sldId id="264" r:id="rId14"/>
    <p:sldId id="277" r:id="rId15"/>
    <p:sldId id="266" r:id="rId16"/>
    <p:sldId id="273" r:id="rId17"/>
    <p:sldId id="267" r:id="rId18"/>
    <p:sldId id="274" r:id="rId19"/>
    <p:sldId id="268" r:id="rId20"/>
    <p:sldId id="275" r:id="rId21"/>
    <p:sldId id="276" r:id="rId22"/>
  </p:sldIdLst>
  <p:sldSz cx="9144000" cy="5143500" type="screen16x9"/>
  <p:notesSz cx="6858000" cy="9144000"/>
  <p:embeddedFontLst>
    <p:embeddedFont>
      <p:font typeface="Avenir" panose="02000503020000020003" pitchFamily="2" charset="0"/>
      <p:regular r:id="rId24"/>
      <p:italic r:id="rId25"/>
    </p:embeddedFont>
    <p:embeddedFont>
      <p:font typeface="Bodoni MT" panose="02070603080606020203" pitchFamily="18" charset="77"/>
      <p:regular r:id="rId26"/>
      <p:bold r:id="rId27"/>
      <p:italic r:id="rId28"/>
      <p:boldItalic r:id="rId29"/>
    </p:embeddedFont>
    <p:embeddedFont>
      <p:font typeface="EB Garamond" pitchFamily="2" charset="0"/>
      <p:regular r:id="rId30"/>
      <p:bold r:id="rId31"/>
      <p:italic r:id="rId32"/>
      <p:boldItalic r:id="rId33"/>
    </p:embeddedFont>
    <p:embeddedFont>
      <p:font typeface="EB Garamond Medium" pitchFamily="2" charset="0"/>
      <p:regular r:id="rId34"/>
      <p:bold r:id="rId35"/>
      <p:italic r:id="rId36"/>
      <p:boldItalic r:id="rId37"/>
    </p:embeddedFont>
    <p:embeddedFont>
      <p:font typeface="Neue Haas Grotesk Text Pro" panose="020B0504020202020204" pitchFamily="34" charset="77"/>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8FF98A-0012-D1AE-E8F9-2B4BFAD06BB7}" name="Ghosh, Richik" initials="GR" userId="S::g31267506@gwu.edu::4428e90a-2761-4c0f-a326-2dedf42691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44F94-6F8D-A973-3210-653A4B0C3609}" v="286" dt="2023-10-25T17:37:27.633"/>
    <p1510:client id="{1A0B5E7F-EFB3-63AA-8690-48F38664E53D}" v="69" dt="2023-10-25T15:51:39.348"/>
    <p1510:client id="{1B9BB35D-E17A-56F0-393D-B78839B7E854}" v="79" dt="2023-10-25T05:29:49.625"/>
    <p1510:client id="{2AA4C3AC-784A-6532-2417-DCB0214DC566}" v="919" dt="2023-10-25T20:01:12.123"/>
    <p1510:client id="{2E8F331A-40EA-F98E-76F8-EC71B24386B9}" v="299" dt="2023-10-25T19:58:18.368"/>
    <p1510:client id="{49551689-9F3A-901A-3B73-9B3417C21322}" v="43" dt="2023-10-25T05:25:24.865"/>
    <p1510:client id="{9FA95780-B8E9-5C6E-6218-5CF2DCD0B564}" v="969" dt="2023-10-25T06:09:10.268"/>
    <p1510:client id="{B2DA7DFF-EA35-49D2-8EF1-FE9F2D0DB46E}" v="9" dt="2023-10-25T05:40:04.299"/>
    <p1510:client id="{C07D4564-5CBD-2F68-DBE0-2334AC4F6F97}" v="31" dt="2023-10-25T20:11:16.583"/>
    <p1510:client id="{CE6C85C1-5A3F-EF3F-0ECC-A6909B933748}" v="109" dt="2023-10-25T18:06:05.573"/>
    <p1510:client id="{D2C33A24-F25F-4E19-98F7-9D4FE0ADCE6F}" v="154" dt="2023-10-25T17:03:08.091"/>
    <p1510:client id="{DA4895BB-4971-AD2F-EF19-F36E1519CAB9}" v="13" dt="2023-10-25T20:04:21.799"/>
    <p1510:client id="{E4830DDC-CD12-DFC9-F926-23F0F9787594}" v="57" dt="2023-10-25T15:51:45.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151" d="100"/>
          <a:sy n="151" d="100"/>
        </p:scale>
        <p:origin x="6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9313944b85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9313944b85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9313944b85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9313944b85_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2f6cc842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2f6cc842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92f6cc842c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92f6cc842c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2f6cc842c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2f6cc842c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2f6cc842c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2f6cc842c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313944b8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313944b8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313944b85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9313944b85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313944b85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9313944b85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33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313944b85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9313944b85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6496" y="273844"/>
            <a:ext cx="7768250" cy="1078838"/>
          </a:xfrm>
          <a:prstGeom prst="rect">
            <a:avLst/>
          </a:prstGeom>
          <a:noFill/>
          <a:ln>
            <a:noFill/>
          </a:ln>
        </p:spPr>
        <p:txBody>
          <a:bodyPr spcFirstLastPara="1" wrap="square" lIns="68575" tIns="34275" rIns="68575" bIns="34275" anchor="b" anchorCtr="0">
            <a:normAutofit/>
          </a:bodyPr>
          <a:lstStyle>
            <a:lvl1pPr lvl="0" algn="l">
              <a:lnSpc>
                <a:spcPct val="12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606497" y="1514474"/>
            <a:ext cx="7768250" cy="3086101"/>
          </a:xfrm>
          <a:prstGeom prst="rect">
            <a:avLst/>
          </a:prstGeom>
          <a:noFill/>
          <a:ln>
            <a:noFill/>
          </a:ln>
        </p:spPr>
        <p:txBody>
          <a:bodyPr spcFirstLastPara="1" wrap="square" lIns="68575" tIns="34275" rIns="68575" bIns="34275" anchor="t" anchorCtr="0">
            <a:normAutofit/>
          </a:bodyPr>
          <a:lstStyle>
            <a:lvl1pPr marL="457200" lvl="0" indent="-311150" algn="l">
              <a:lnSpc>
                <a:spcPct val="130000"/>
              </a:lnSpc>
              <a:spcBef>
                <a:spcPts val="800"/>
              </a:spcBef>
              <a:spcAft>
                <a:spcPts val="0"/>
              </a:spcAft>
              <a:buClr>
                <a:schemeClr val="dk1"/>
              </a:buClr>
              <a:buSzPts val="1300"/>
              <a:buChar char="●"/>
              <a:defRPr sz="1100">
                <a:latin typeface="Avenir"/>
                <a:ea typeface="Avenir"/>
                <a:cs typeface="Avenir"/>
                <a:sym typeface="Avenir"/>
              </a:defRPr>
            </a:lvl1pPr>
            <a:lvl2pPr marL="914400" lvl="1" indent="-317500" algn="l">
              <a:lnSpc>
                <a:spcPct val="130000"/>
              </a:lnSpc>
              <a:spcBef>
                <a:spcPts val="1200"/>
              </a:spcBef>
              <a:spcAft>
                <a:spcPts val="0"/>
              </a:spcAft>
              <a:buClr>
                <a:schemeClr val="dk1"/>
              </a:buClr>
              <a:buSzPts val="1400"/>
              <a:buChar char="○"/>
              <a:defRPr sz="1100">
                <a:latin typeface="Avenir"/>
                <a:ea typeface="Avenir"/>
                <a:cs typeface="Avenir"/>
                <a:sym typeface="Avenir"/>
              </a:defRPr>
            </a:lvl2pPr>
            <a:lvl3pPr marL="1371600" lvl="2" indent="-292100" algn="l">
              <a:lnSpc>
                <a:spcPct val="130000"/>
              </a:lnSpc>
              <a:spcBef>
                <a:spcPts val="1200"/>
              </a:spcBef>
              <a:spcAft>
                <a:spcPts val="0"/>
              </a:spcAft>
              <a:buClr>
                <a:schemeClr val="dk1"/>
              </a:buClr>
              <a:buSzPts val="1000"/>
              <a:buChar char="■"/>
              <a:defRPr sz="1100">
                <a:latin typeface="Avenir"/>
                <a:ea typeface="Avenir"/>
                <a:cs typeface="Avenir"/>
                <a:sym typeface="Avenir"/>
              </a:defRPr>
            </a:lvl3pPr>
            <a:lvl4pPr marL="1828800" lvl="3" indent="-298450" algn="l">
              <a:lnSpc>
                <a:spcPct val="130000"/>
              </a:lnSpc>
              <a:spcBef>
                <a:spcPts val="1200"/>
              </a:spcBef>
              <a:spcAft>
                <a:spcPts val="0"/>
              </a:spcAft>
              <a:buClr>
                <a:schemeClr val="dk1"/>
              </a:buClr>
              <a:buSzPts val="1100"/>
              <a:buChar char="●"/>
              <a:defRPr sz="1100">
                <a:latin typeface="Avenir"/>
                <a:ea typeface="Avenir"/>
                <a:cs typeface="Avenir"/>
                <a:sym typeface="Avenir"/>
              </a:defRPr>
            </a:lvl4pPr>
            <a:lvl5pPr marL="2286000" lvl="4" indent="-285750" algn="l">
              <a:lnSpc>
                <a:spcPct val="130000"/>
              </a:lnSpc>
              <a:spcBef>
                <a:spcPts val="1200"/>
              </a:spcBef>
              <a:spcAft>
                <a:spcPts val="0"/>
              </a:spcAft>
              <a:buClr>
                <a:schemeClr val="dk1"/>
              </a:buClr>
              <a:buSzPts val="900"/>
              <a:buChar char="○"/>
              <a:defRPr sz="1100">
                <a:latin typeface="Avenir"/>
                <a:ea typeface="Avenir"/>
                <a:cs typeface="Avenir"/>
                <a:sym typeface="Avenir"/>
              </a:defRPr>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53" name="Google Shape;53;p13"/>
          <p:cNvSpPr txBox="1">
            <a:spLocks noGrp="1"/>
          </p:cNvSpPr>
          <p:nvPr>
            <p:ph type="dt" idx="10"/>
          </p:nvPr>
        </p:nvSpPr>
        <p:spPr>
          <a:xfrm>
            <a:off x="596261" y="4756532"/>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5772150" y="4756532"/>
            <a:ext cx="2602596"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8374747" y="4756532"/>
            <a:ext cx="394671"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9841" y="740569"/>
            <a:ext cx="2949178" cy="1200150"/>
          </a:xfrm>
          <a:prstGeom prst="rect">
            <a:avLst/>
          </a:prstGeom>
          <a:noFill/>
          <a:ln>
            <a:noFill/>
          </a:ln>
        </p:spPr>
        <p:txBody>
          <a:bodyPr spcFirstLastPara="1" wrap="square" lIns="68575" tIns="34275" rIns="68575" bIns="34275" anchor="t" anchorCtr="0">
            <a:normAutofit/>
          </a:bodyPr>
          <a:lstStyle>
            <a:lvl1pPr lvl="0" algn="l">
              <a:lnSpc>
                <a:spcPct val="120000"/>
              </a:lnSpc>
              <a:spcBef>
                <a:spcPts val="0"/>
              </a:spcBef>
              <a:spcAft>
                <a:spcPts val="0"/>
              </a:spcAft>
              <a:buClr>
                <a:schemeClr val="dk1"/>
              </a:buClr>
              <a:buSzPts val="2100"/>
              <a:buFont typeface="Avenir"/>
              <a:buNone/>
              <a:defRPr sz="2100" b="1">
                <a:latin typeface="Avenir"/>
                <a:ea typeface="Avenir"/>
                <a:cs typeface="Avenir"/>
                <a:sym typeface="Avenir"/>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8" name="Google Shape;58;p14"/>
          <p:cNvSpPr txBox="1">
            <a:spLocks noGrp="1"/>
          </p:cNvSpPr>
          <p:nvPr>
            <p:ph type="body" idx="1"/>
          </p:nvPr>
        </p:nvSpPr>
        <p:spPr>
          <a:xfrm>
            <a:off x="3982370" y="740569"/>
            <a:ext cx="4534172" cy="3655219"/>
          </a:xfrm>
          <a:prstGeom prst="rect">
            <a:avLst/>
          </a:prstGeom>
          <a:noFill/>
          <a:ln>
            <a:noFill/>
          </a:ln>
        </p:spPr>
        <p:txBody>
          <a:bodyPr spcFirstLastPara="1" wrap="square" lIns="68575" tIns="34275" rIns="68575" bIns="34275" anchor="t" anchorCtr="0">
            <a:normAutofit/>
          </a:bodyPr>
          <a:lstStyle>
            <a:lvl1pPr marL="457200" lvl="0" indent="-355600" algn="l">
              <a:lnSpc>
                <a:spcPct val="130000"/>
              </a:lnSpc>
              <a:spcBef>
                <a:spcPts val="800"/>
              </a:spcBef>
              <a:spcAft>
                <a:spcPts val="0"/>
              </a:spcAft>
              <a:buClr>
                <a:schemeClr val="dk1"/>
              </a:buClr>
              <a:buSzPts val="2000"/>
              <a:buChar char="●"/>
              <a:defRPr sz="2400"/>
            </a:lvl1pPr>
            <a:lvl2pPr marL="914400" lvl="1" indent="-361950" algn="l">
              <a:lnSpc>
                <a:spcPct val="130000"/>
              </a:lnSpc>
              <a:spcBef>
                <a:spcPts val="1200"/>
              </a:spcBef>
              <a:spcAft>
                <a:spcPts val="0"/>
              </a:spcAft>
              <a:buClr>
                <a:schemeClr val="dk1"/>
              </a:buClr>
              <a:buSzPts val="2100"/>
              <a:buChar char="○"/>
              <a:defRPr sz="2100"/>
            </a:lvl2pPr>
            <a:lvl3pPr marL="1371600" lvl="2" indent="-323850" algn="l">
              <a:lnSpc>
                <a:spcPct val="130000"/>
              </a:lnSpc>
              <a:spcBef>
                <a:spcPts val="1200"/>
              </a:spcBef>
              <a:spcAft>
                <a:spcPts val="0"/>
              </a:spcAft>
              <a:buClr>
                <a:schemeClr val="dk1"/>
              </a:buClr>
              <a:buSzPts val="1500"/>
              <a:buChar char="■"/>
              <a:defRPr sz="1800"/>
            </a:lvl3pPr>
            <a:lvl4pPr marL="1828800" lvl="3" indent="-323850" algn="l">
              <a:lnSpc>
                <a:spcPct val="130000"/>
              </a:lnSpc>
              <a:spcBef>
                <a:spcPts val="1200"/>
              </a:spcBef>
              <a:spcAft>
                <a:spcPts val="0"/>
              </a:spcAft>
              <a:buClr>
                <a:schemeClr val="dk1"/>
              </a:buClr>
              <a:buSzPts val="1500"/>
              <a:buChar char="●"/>
              <a:defRPr sz="1500"/>
            </a:lvl4pPr>
            <a:lvl5pPr marL="2286000" lvl="4" indent="-311150" algn="l">
              <a:lnSpc>
                <a:spcPct val="130000"/>
              </a:lnSpc>
              <a:spcBef>
                <a:spcPts val="1200"/>
              </a:spcBef>
              <a:spcAft>
                <a:spcPts val="0"/>
              </a:spcAft>
              <a:buClr>
                <a:schemeClr val="dk1"/>
              </a:buClr>
              <a:buSzPts val="1300"/>
              <a:buChar char="○"/>
              <a:defRPr sz="1500"/>
            </a:lvl5pPr>
            <a:lvl6pPr marL="2743200" lvl="5" indent="-323850" algn="l">
              <a:lnSpc>
                <a:spcPct val="90000"/>
              </a:lnSpc>
              <a:spcBef>
                <a:spcPts val="1200"/>
              </a:spcBef>
              <a:spcAft>
                <a:spcPts val="0"/>
              </a:spcAft>
              <a:buClr>
                <a:schemeClr val="dk1"/>
              </a:buClr>
              <a:buSzPts val="1500"/>
              <a:buChar char="■"/>
              <a:defRPr sz="1500"/>
            </a:lvl6pPr>
            <a:lvl7pPr marL="3200400" lvl="6" indent="-323850" algn="l">
              <a:lnSpc>
                <a:spcPct val="90000"/>
              </a:lnSpc>
              <a:spcBef>
                <a:spcPts val="1200"/>
              </a:spcBef>
              <a:spcAft>
                <a:spcPts val="0"/>
              </a:spcAft>
              <a:buClr>
                <a:schemeClr val="dk1"/>
              </a:buClr>
              <a:buSzPts val="1500"/>
              <a:buChar char="●"/>
              <a:defRPr sz="1500"/>
            </a:lvl7pPr>
            <a:lvl8pPr marL="3657600" lvl="7" indent="-323850" algn="l">
              <a:lnSpc>
                <a:spcPct val="90000"/>
              </a:lnSpc>
              <a:spcBef>
                <a:spcPts val="1200"/>
              </a:spcBef>
              <a:spcAft>
                <a:spcPts val="0"/>
              </a:spcAft>
              <a:buClr>
                <a:schemeClr val="dk1"/>
              </a:buClr>
              <a:buSzPts val="1500"/>
              <a:buChar char="○"/>
              <a:defRPr sz="1500"/>
            </a:lvl8pPr>
            <a:lvl9pPr marL="4114800" lvl="8" indent="-323850" algn="l">
              <a:lnSpc>
                <a:spcPct val="90000"/>
              </a:lnSpc>
              <a:spcBef>
                <a:spcPts val="1200"/>
              </a:spcBef>
              <a:spcAft>
                <a:spcPts val="1200"/>
              </a:spcAft>
              <a:buClr>
                <a:schemeClr val="dk1"/>
              </a:buClr>
              <a:buSzPts val="1500"/>
              <a:buChar char="■"/>
              <a:defRPr sz="1500"/>
            </a:lvl9pPr>
          </a:lstStyle>
          <a:p>
            <a:endParaRPr/>
          </a:p>
        </p:txBody>
      </p:sp>
      <p:sp>
        <p:nvSpPr>
          <p:cNvPr id="59" name="Google Shape;59;p14"/>
          <p:cNvSpPr txBox="1">
            <a:spLocks noGrp="1"/>
          </p:cNvSpPr>
          <p:nvPr>
            <p:ph type="body" idx="2"/>
          </p:nvPr>
        </p:nvSpPr>
        <p:spPr>
          <a:xfrm>
            <a:off x="629841" y="2057400"/>
            <a:ext cx="2949178" cy="2345532"/>
          </a:xfrm>
          <a:prstGeom prst="rect">
            <a:avLst/>
          </a:prstGeom>
          <a:noFill/>
          <a:ln>
            <a:noFill/>
          </a:ln>
        </p:spPr>
        <p:txBody>
          <a:bodyPr spcFirstLastPara="1" wrap="square" lIns="68575" tIns="34275" rIns="68575" bIns="34275" anchor="t" anchorCtr="0">
            <a:normAutofit/>
          </a:bodyPr>
          <a:lstStyle>
            <a:lvl1pPr marL="457200" lvl="0" indent="-228600" algn="l">
              <a:lnSpc>
                <a:spcPct val="130000"/>
              </a:lnSpc>
              <a:spcBef>
                <a:spcPts val="800"/>
              </a:spcBef>
              <a:spcAft>
                <a:spcPts val="0"/>
              </a:spcAft>
              <a:buClr>
                <a:schemeClr val="dk1"/>
              </a:buClr>
              <a:buSzPts val="1000"/>
              <a:buNone/>
              <a:defRPr sz="1200"/>
            </a:lvl1pPr>
            <a:lvl2pPr marL="914400" lvl="1" indent="-228600" algn="l">
              <a:lnSpc>
                <a:spcPct val="130000"/>
              </a:lnSpc>
              <a:spcBef>
                <a:spcPts val="1200"/>
              </a:spcBef>
              <a:spcAft>
                <a:spcPts val="0"/>
              </a:spcAft>
              <a:buClr>
                <a:schemeClr val="dk1"/>
              </a:buClr>
              <a:buSzPts val="1100"/>
              <a:buNone/>
              <a:defRPr sz="1100"/>
            </a:lvl2pPr>
            <a:lvl3pPr marL="1371600" lvl="2" indent="-228600" algn="l">
              <a:lnSpc>
                <a:spcPct val="130000"/>
              </a:lnSpc>
              <a:spcBef>
                <a:spcPts val="1200"/>
              </a:spcBef>
              <a:spcAft>
                <a:spcPts val="0"/>
              </a:spcAft>
              <a:buClr>
                <a:schemeClr val="dk1"/>
              </a:buClr>
              <a:buSzPts val="800"/>
              <a:buNone/>
              <a:defRPr sz="900"/>
            </a:lvl3pPr>
            <a:lvl4pPr marL="1828800" lvl="3" indent="-228600" algn="l">
              <a:lnSpc>
                <a:spcPct val="130000"/>
              </a:lnSpc>
              <a:spcBef>
                <a:spcPts val="1200"/>
              </a:spcBef>
              <a:spcAft>
                <a:spcPts val="0"/>
              </a:spcAft>
              <a:buClr>
                <a:schemeClr val="dk1"/>
              </a:buClr>
              <a:buSzPts val="800"/>
              <a:buNone/>
              <a:defRPr sz="800"/>
            </a:lvl4pPr>
            <a:lvl5pPr marL="2286000" lvl="4" indent="-228600" algn="l">
              <a:lnSpc>
                <a:spcPct val="130000"/>
              </a:lnSpc>
              <a:spcBef>
                <a:spcPts val="1200"/>
              </a:spcBef>
              <a:spcAft>
                <a:spcPts val="0"/>
              </a:spcAft>
              <a:buClr>
                <a:schemeClr val="dk1"/>
              </a:buClr>
              <a:buSzPts val="600"/>
              <a:buNone/>
              <a:defRPr sz="800"/>
            </a:lvl5pPr>
            <a:lvl6pPr marL="2743200" lvl="5" indent="-228600" algn="l">
              <a:lnSpc>
                <a:spcPct val="90000"/>
              </a:lnSpc>
              <a:spcBef>
                <a:spcPts val="1200"/>
              </a:spcBef>
              <a:spcAft>
                <a:spcPts val="0"/>
              </a:spcAft>
              <a:buClr>
                <a:schemeClr val="dk1"/>
              </a:buClr>
              <a:buSzPts val="800"/>
              <a:buNone/>
              <a:defRPr sz="800"/>
            </a:lvl6pPr>
            <a:lvl7pPr marL="3200400" lvl="6" indent="-228600" algn="l">
              <a:lnSpc>
                <a:spcPct val="90000"/>
              </a:lnSpc>
              <a:spcBef>
                <a:spcPts val="1200"/>
              </a:spcBef>
              <a:spcAft>
                <a:spcPts val="0"/>
              </a:spcAft>
              <a:buClr>
                <a:schemeClr val="dk1"/>
              </a:buClr>
              <a:buSzPts val="800"/>
              <a:buNone/>
              <a:defRPr sz="800"/>
            </a:lvl7pPr>
            <a:lvl8pPr marL="3657600" lvl="7" indent="-228600" algn="l">
              <a:lnSpc>
                <a:spcPct val="90000"/>
              </a:lnSpc>
              <a:spcBef>
                <a:spcPts val="1200"/>
              </a:spcBef>
              <a:spcAft>
                <a:spcPts val="0"/>
              </a:spcAft>
              <a:buClr>
                <a:schemeClr val="dk1"/>
              </a:buClr>
              <a:buSzPts val="800"/>
              <a:buNone/>
              <a:defRPr sz="800"/>
            </a:lvl8pPr>
            <a:lvl9pPr marL="4114800" lvl="8" indent="-228600" algn="l">
              <a:lnSpc>
                <a:spcPct val="90000"/>
              </a:lnSpc>
              <a:spcBef>
                <a:spcPts val="1200"/>
              </a:spcBef>
              <a:spcAft>
                <a:spcPts val="1200"/>
              </a:spcAft>
              <a:buClr>
                <a:schemeClr val="dk1"/>
              </a:buClr>
              <a:buSzPts val="800"/>
              <a:buNone/>
              <a:defRPr sz="800"/>
            </a:lvl9pPr>
          </a:lstStyle>
          <a:p>
            <a:endParaRPr/>
          </a:p>
        </p:txBody>
      </p:sp>
      <p:sp>
        <p:nvSpPr>
          <p:cNvPr id="60" name="Google Shape;60;p14"/>
          <p:cNvSpPr txBox="1">
            <a:spLocks noGrp="1"/>
          </p:cNvSpPr>
          <p:nvPr>
            <p:ph type="dt" idx="10"/>
          </p:nvPr>
        </p:nvSpPr>
        <p:spPr>
          <a:xfrm>
            <a:off x="596261" y="4756532"/>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1" name="Google Shape;61;p14"/>
          <p:cNvSpPr txBox="1">
            <a:spLocks noGrp="1"/>
          </p:cNvSpPr>
          <p:nvPr>
            <p:ph type="ftr" idx="11"/>
          </p:nvPr>
        </p:nvSpPr>
        <p:spPr>
          <a:xfrm>
            <a:off x="5772150" y="4756532"/>
            <a:ext cx="2602596"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2" name="Google Shape;62;p14"/>
          <p:cNvSpPr txBox="1">
            <a:spLocks noGrp="1"/>
          </p:cNvSpPr>
          <p:nvPr>
            <p:ph type="sldNum" idx="12"/>
          </p:nvPr>
        </p:nvSpPr>
        <p:spPr>
          <a:xfrm>
            <a:off x="8374747" y="4756532"/>
            <a:ext cx="394671"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08595" y="276876"/>
            <a:ext cx="7844047" cy="1079864"/>
          </a:xfrm>
          <a:prstGeom prst="rect">
            <a:avLst/>
          </a:prstGeom>
          <a:noFill/>
          <a:ln>
            <a:noFill/>
          </a:ln>
        </p:spPr>
        <p:txBody>
          <a:bodyPr spcFirstLastPara="1" wrap="square" lIns="68575" tIns="34275" rIns="68575" bIns="34275" anchor="b" anchorCtr="0">
            <a:normAutofit/>
          </a:bodyPr>
          <a:lstStyle>
            <a:lvl1pPr lvl="0" algn="l">
              <a:lnSpc>
                <a:spcPct val="12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65" name="Google Shape;65;p15"/>
          <p:cNvSpPr txBox="1">
            <a:spLocks noGrp="1"/>
          </p:cNvSpPr>
          <p:nvPr>
            <p:ph type="body" idx="1"/>
          </p:nvPr>
        </p:nvSpPr>
        <p:spPr>
          <a:xfrm>
            <a:off x="600076" y="1382300"/>
            <a:ext cx="3755921" cy="496505"/>
          </a:xfrm>
          <a:prstGeom prst="rect">
            <a:avLst/>
          </a:prstGeom>
          <a:noFill/>
          <a:ln>
            <a:noFill/>
          </a:ln>
        </p:spPr>
        <p:txBody>
          <a:bodyPr spcFirstLastPara="1" wrap="square" lIns="68575" tIns="34275" rIns="68575" bIns="34275" anchor="b" anchorCtr="0">
            <a:normAutofit/>
          </a:bodyPr>
          <a:lstStyle>
            <a:lvl1pPr marL="457200" lvl="0" indent="-228600" algn="l">
              <a:lnSpc>
                <a:spcPct val="130000"/>
              </a:lnSpc>
              <a:spcBef>
                <a:spcPts val="800"/>
              </a:spcBef>
              <a:spcAft>
                <a:spcPts val="0"/>
              </a:spcAft>
              <a:buClr>
                <a:schemeClr val="dk1"/>
              </a:buClr>
              <a:buSzPts val="1300"/>
              <a:buNone/>
              <a:defRPr sz="1500" b="1"/>
            </a:lvl1pPr>
            <a:lvl2pPr marL="914400" lvl="1" indent="-228600" algn="l">
              <a:lnSpc>
                <a:spcPct val="130000"/>
              </a:lnSpc>
              <a:spcBef>
                <a:spcPts val="1200"/>
              </a:spcBef>
              <a:spcAft>
                <a:spcPts val="0"/>
              </a:spcAft>
              <a:buClr>
                <a:schemeClr val="dk1"/>
              </a:buClr>
              <a:buSzPts val="1500"/>
              <a:buNone/>
              <a:defRPr sz="1500" b="1"/>
            </a:lvl2pPr>
            <a:lvl3pPr marL="1371600" lvl="2" indent="-228600" algn="l">
              <a:lnSpc>
                <a:spcPct val="130000"/>
              </a:lnSpc>
              <a:spcBef>
                <a:spcPts val="1200"/>
              </a:spcBef>
              <a:spcAft>
                <a:spcPts val="0"/>
              </a:spcAft>
              <a:buClr>
                <a:schemeClr val="dk1"/>
              </a:buClr>
              <a:buSzPts val="1100"/>
              <a:buNone/>
              <a:defRPr sz="1400" b="1"/>
            </a:lvl3pPr>
            <a:lvl4pPr marL="1828800" lvl="3" indent="-228600" algn="l">
              <a:lnSpc>
                <a:spcPct val="130000"/>
              </a:lnSpc>
              <a:spcBef>
                <a:spcPts val="1200"/>
              </a:spcBef>
              <a:spcAft>
                <a:spcPts val="0"/>
              </a:spcAft>
              <a:buClr>
                <a:schemeClr val="dk1"/>
              </a:buClr>
              <a:buSzPts val="1200"/>
              <a:buNone/>
              <a:defRPr sz="1200" b="1"/>
            </a:lvl4pPr>
            <a:lvl5pPr marL="2286000" lvl="4" indent="-228600" algn="l">
              <a:lnSpc>
                <a:spcPct val="130000"/>
              </a:lnSpc>
              <a:spcBef>
                <a:spcPts val="1200"/>
              </a:spcBef>
              <a:spcAft>
                <a:spcPts val="0"/>
              </a:spcAft>
              <a:buClr>
                <a:schemeClr val="dk1"/>
              </a:buClr>
              <a:buSzPts val="1000"/>
              <a:buNone/>
              <a:defRPr sz="1200" b="1"/>
            </a:lvl5pPr>
            <a:lvl6pPr marL="2743200" lvl="5" indent="-228600" algn="l">
              <a:lnSpc>
                <a:spcPct val="90000"/>
              </a:lnSpc>
              <a:spcBef>
                <a:spcPts val="1200"/>
              </a:spcBef>
              <a:spcAft>
                <a:spcPts val="0"/>
              </a:spcAft>
              <a:buClr>
                <a:schemeClr val="dk1"/>
              </a:buClr>
              <a:buSzPts val="1200"/>
              <a:buNone/>
              <a:defRPr sz="1200" b="1"/>
            </a:lvl6pPr>
            <a:lvl7pPr marL="3200400" lvl="6" indent="-228600" algn="l">
              <a:lnSpc>
                <a:spcPct val="90000"/>
              </a:lnSpc>
              <a:spcBef>
                <a:spcPts val="1200"/>
              </a:spcBef>
              <a:spcAft>
                <a:spcPts val="0"/>
              </a:spcAft>
              <a:buClr>
                <a:schemeClr val="dk1"/>
              </a:buClr>
              <a:buSzPts val="1200"/>
              <a:buNone/>
              <a:defRPr sz="1200" b="1"/>
            </a:lvl7pPr>
            <a:lvl8pPr marL="3657600" lvl="7" indent="-228600" algn="l">
              <a:lnSpc>
                <a:spcPct val="90000"/>
              </a:lnSpc>
              <a:spcBef>
                <a:spcPts val="1200"/>
              </a:spcBef>
              <a:spcAft>
                <a:spcPts val="0"/>
              </a:spcAft>
              <a:buClr>
                <a:schemeClr val="dk1"/>
              </a:buClr>
              <a:buSzPts val="1200"/>
              <a:buNone/>
              <a:defRPr sz="1200" b="1"/>
            </a:lvl8pPr>
            <a:lvl9pPr marL="4114800" lvl="8" indent="-228600" algn="l">
              <a:lnSpc>
                <a:spcPct val="90000"/>
              </a:lnSpc>
              <a:spcBef>
                <a:spcPts val="1200"/>
              </a:spcBef>
              <a:spcAft>
                <a:spcPts val="1200"/>
              </a:spcAft>
              <a:buClr>
                <a:schemeClr val="dk1"/>
              </a:buClr>
              <a:buSzPts val="1200"/>
              <a:buNone/>
              <a:defRPr sz="1200" b="1"/>
            </a:lvl9pPr>
          </a:lstStyle>
          <a:p>
            <a:endParaRPr/>
          </a:p>
        </p:txBody>
      </p:sp>
      <p:sp>
        <p:nvSpPr>
          <p:cNvPr id="66" name="Google Shape;66;p15"/>
          <p:cNvSpPr txBox="1">
            <a:spLocks noGrp="1"/>
          </p:cNvSpPr>
          <p:nvPr>
            <p:ph type="body" idx="2"/>
          </p:nvPr>
        </p:nvSpPr>
        <p:spPr>
          <a:xfrm>
            <a:off x="600076" y="1878806"/>
            <a:ext cx="3755921" cy="2763441"/>
          </a:xfrm>
          <a:prstGeom prst="rect">
            <a:avLst/>
          </a:prstGeom>
          <a:noFill/>
          <a:ln>
            <a:noFill/>
          </a:ln>
        </p:spPr>
        <p:txBody>
          <a:bodyPr spcFirstLastPara="1" wrap="square" lIns="68575" tIns="34275" rIns="68575" bIns="34275" anchor="t" anchorCtr="0">
            <a:normAutofit/>
          </a:bodyPr>
          <a:lstStyle>
            <a:lvl1pPr marL="457200" lvl="0" indent="-311150" algn="l">
              <a:lnSpc>
                <a:spcPct val="130000"/>
              </a:lnSpc>
              <a:spcBef>
                <a:spcPts val="800"/>
              </a:spcBef>
              <a:spcAft>
                <a:spcPts val="0"/>
              </a:spcAft>
              <a:buClr>
                <a:schemeClr val="dk1"/>
              </a:buClr>
              <a:buSzPts val="1300"/>
              <a:buChar char="●"/>
              <a:defRPr sz="1100">
                <a:latin typeface="Avenir"/>
                <a:ea typeface="Avenir"/>
                <a:cs typeface="Avenir"/>
                <a:sym typeface="Avenir"/>
              </a:defRPr>
            </a:lvl1pPr>
            <a:lvl2pPr marL="914400" lvl="1" indent="-317500" algn="l">
              <a:lnSpc>
                <a:spcPct val="130000"/>
              </a:lnSpc>
              <a:spcBef>
                <a:spcPts val="1200"/>
              </a:spcBef>
              <a:spcAft>
                <a:spcPts val="0"/>
              </a:spcAft>
              <a:buClr>
                <a:schemeClr val="dk1"/>
              </a:buClr>
              <a:buSzPts val="1400"/>
              <a:buChar char="○"/>
              <a:defRPr sz="1100">
                <a:latin typeface="Avenir"/>
                <a:ea typeface="Avenir"/>
                <a:cs typeface="Avenir"/>
                <a:sym typeface="Avenir"/>
              </a:defRPr>
            </a:lvl2pPr>
            <a:lvl3pPr marL="1371600" lvl="2" indent="-292100" algn="l">
              <a:lnSpc>
                <a:spcPct val="130000"/>
              </a:lnSpc>
              <a:spcBef>
                <a:spcPts val="1200"/>
              </a:spcBef>
              <a:spcAft>
                <a:spcPts val="0"/>
              </a:spcAft>
              <a:buClr>
                <a:schemeClr val="dk1"/>
              </a:buClr>
              <a:buSzPts val="1000"/>
              <a:buChar char="■"/>
              <a:defRPr sz="1100">
                <a:latin typeface="Avenir"/>
                <a:ea typeface="Avenir"/>
                <a:cs typeface="Avenir"/>
                <a:sym typeface="Avenir"/>
              </a:defRPr>
            </a:lvl3pPr>
            <a:lvl4pPr marL="1828800" lvl="3" indent="-298450" algn="l">
              <a:lnSpc>
                <a:spcPct val="130000"/>
              </a:lnSpc>
              <a:spcBef>
                <a:spcPts val="1200"/>
              </a:spcBef>
              <a:spcAft>
                <a:spcPts val="0"/>
              </a:spcAft>
              <a:buClr>
                <a:schemeClr val="dk1"/>
              </a:buClr>
              <a:buSzPts val="1100"/>
              <a:buChar char="●"/>
              <a:defRPr sz="1100">
                <a:latin typeface="Avenir"/>
                <a:ea typeface="Avenir"/>
                <a:cs typeface="Avenir"/>
                <a:sym typeface="Avenir"/>
              </a:defRPr>
            </a:lvl4pPr>
            <a:lvl5pPr marL="2286000" lvl="4" indent="-285750" algn="l">
              <a:lnSpc>
                <a:spcPct val="130000"/>
              </a:lnSpc>
              <a:spcBef>
                <a:spcPts val="1200"/>
              </a:spcBef>
              <a:spcAft>
                <a:spcPts val="0"/>
              </a:spcAft>
              <a:buClr>
                <a:schemeClr val="dk1"/>
              </a:buClr>
              <a:buSzPts val="900"/>
              <a:buChar char="○"/>
              <a:defRPr sz="1100">
                <a:latin typeface="Avenir"/>
                <a:ea typeface="Avenir"/>
                <a:cs typeface="Avenir"/>
                <a:sym typeface="Avenir"/>
              </a:defRPr>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67" name="Google Shape;67;p15"/>
          <p:cNvSpPr txBox="1">
            <a:spLocks noGrp="1"/>
          </p:cNvSpPr>
          <p:nvPr>
            <p:ph type="body" idx="3"/>
          </p:nvPr>
        </p:nvSpPr>
        <p:spPr>
          <a:xfrm>
            <a:off x="4707046" y="1382300"/>
            <a:ext cx="3745596" cy="496505"/>
          </a:xfrm>
          <a:prstGeom prst="rect">
            <a:avLst/>
          </a:prstGeom>
          <a:noFill/>
          <a:ln>
            <a:noFill/>
          </a:ln>
        </p:spPr>
        <p:txBody>
          <a:bodyPr spcFirstLastPara="1" wrap="square" lIns="68575" tIns="34275" rIns="68575" bIns="34275" anchor="b" anchorCtr="0">
            <a:normAutofit/>
          </a:bodyPr>
          <a:lstStyle>
            <a:lvl1pPr marL="457200" lvl="0" indent="-228600" algn="l">
              <a:lnSpc>
                <a:spcPct val="130000"/>
              </a:lnSpc>
              <a:spcBef>
                <a:spcPts val="800"/>
              </a:spcBef>
              <a:spcAft>
                <a:spcPts val="0"/>
              </a:spcAft>
              <a:buClr>
                <a:schemeClr val="dk1"/>
              </a:buClr>
              <a:buSzPts val="1300"/>
              <a:buNone/>
              <a:defRPr sz="1500" b="1"/>
            </a:lvl1pPr>
            <a:lvl2pPr marL="914400" lvl="1" indent="-228600" algn="l">
              <a:lnSpc>
                <a:spcPct val="130000"/>
              </a:lnSpc>
              <a:spcBef>
                <a:spcPts val="1200"/>
              </a:spcBef>
              <a:spcAft>
                <a:spcPts val="0"/>
              </a:spcAft>
              <a:buClr>
                <a:schemeClr val="dk1"/>
              </a:buClr>
              <a:buSzPts val="1500"/>
              <a:buNone/>
              <a:defRPr sz="1500" b="1"/>
            </a:lvl2pPr>
            <a:lvl3pPr marL="1371600" lvl="2" indent="-228600" algn="l">
              <a:lnSpc>
                <a:spcPct val="130000"/>
              </a:lnSpc>
              <a:spcBef>
                <a:spcPts val="1200"/>
              </a:spcBef>
              <a:spcAft>
                <a:spcPts val="0"/>
              </a:spcAft>
              <a:buClr>
                <a:schemeClr val="dk1"/>
              </a:buClr>
              <a:buSzPts val="1100"/>
              <a:buNone/>
              <a:defRPr sz="1400" b="1"/>
            </a:lvl3pPr>
            <a:lvl4pPr marL="1828800" lvl="3" indent="-228600" algn="l">
              <a:lnSpc>
                <a:spcPct val="130000"/>
              </a:lnSpc>
              <a:spcBef>
                <a:spcPts val="1200"/>
              </a:spcBef>
              <a:spcAft>
                <a:spcPts val="0"/>
              </a:spcAft>
              <a:buClr>
                <a:schemeClr val="dk1"/>
              </a:buClr>
              <a:buSzPts val="1200"/>
              <a:buNone/>
              <a:defRPr sz="1200" b="1"/>
            </a:lvl4pPr>
            <a:lvl5pPr marL="2286000" lvl="4" indent="-228600" algn="l">
              <a:lnSpc>
                <a:spcPct val="130000"/>
              </a:lnSpc>
              <a:spcBef>
                <a:spcPts val="1200"/>
              </a:spcBef>
              <a:spcAft>
                <a:spcPts val="0"/>
              </a:spcAft>
              <a:buClr>
                <a:schemeClr val="dk1"/>
              </a:buClr>
              <a:buSzPts val="1000"/>
              <a:buNone/>
              <a:defRPr sz="1200" b="1"/>
            </a:lvl5pPr>
            <a:lvl6pPr marL="2743200" lvl="5" indent="-228600" algn="l">
              <a:lnSpc>
                <a:spcPct val="90000"/>
              </a:lnSpc>
              <a:spcBef>
                <a:spcPts val="1200"/>
              </a:spcBef>
              <a:spcAft>
                <a:spcPts val="0"/>
              </a:spcAft>
              <a:buClr>
                <a:schemeClr val="dk1"/>
              </a:buClr>
              <a:buSzPts val="1200"/>
              <a:buNone/>
              <a:defRPr sz="1200" b="1"/>
            </a:lvl6pPr>
            <a:lvl7pPr marL="3200400" lvl="6" indent="-228600" algn="l">
              <a:lnSpc>
                <a:spcPct val="90000"/>
              </a:lnSpc>
              <a:spcBef>
                <a:spcPts val="1200"/>
              </a:spcBef>
              <a:spcAft>
                <a:spcPts val="0"/>
              </a:spcAft>
              <a:buClr>
                <a:schemeClr val="dk1"/>
              </a:buClr>
              <a:buSzPts val="1200"/>
              <a:buNone/>
              <a:defRPr sz="1200" b="1"/>
            </a:lvl7pPr>
            <a:lvl8pPr marL="3657600" lvl="7" indent="-228600" algn="l">
              <a:lnSpc>
                <a:spcPct val="90000"/>
              </a:lnSpc>
              <a:spcBef>
                <a:spcPts val="1200"/>
              </a:spcBef>
              <a:spcAft>
                <a:spcPts val="0"/>
              </a:spcAft>
              <a:buClr>
                <a:schemeClr val="dk1"/>
              </a:buClr>
              <a:buSzPts val="1200"/>
              <a:buNone/>
              <a:defRPr sz="1200" b="1"/>
            </a:lvl8pPr>
            <a:lvl9pPr marL="4114800" lvl="8" indent="-228600" algn="l">
              <a:lnSpc>
                <a:spcPct val="90000"/>
              </a:lnSpc>
              <a:spcBef>
                <a:spcPts val="1200"/>
              </a:spcBef>
              <a:spcAft>
                <a:spcPts val="1200"/>
              </a:spcAft>
              <a:buClr>
                <a:schemeClr val="dk1"/>
              </a:buClr>
              <a:buSzPts val="1200"/>
              <a:buNone/>
              <a:defRPr sz="1200" b="1"/>
            </a:lvl9pPr>
          </a:lstStyle>
          <a:p>
            <a:endParaRPr/>
          </a:p>
        </p:txBody>
      </p:sp>
      <p:sp>
        <p:nvSpPr>
          <p:cNvPr id="68" name="Google Shape;68;p15"/>
          <p:cNvSpPr txBox="1">
            <a:spLocks noGrp="1"/>
          </p:cNvSpPr>
          <p:nvPr>
            <p:ph type="body" idx="4"/>
          </p:nvPr>
        </p:nvSpPr>
        <p:spPr>
          <a:xfrm>
            <a:off x="4707046" y="1878806"/>
            <a:ext cx="3745596" cy="2763441"/>
          </a:xfrm>
          <a:prstGeom prst="rect">
            <a:avLst/>
          </a:prstGeom>
          <a:noFill/>
          <a:ln>
            <a:noFill/>
          </a:ln>
        </p:spPr>
        <p:txBody>
          <a:bodyPr spcFirstLastPara="1" wrap="square" lIns="68575" tIns="34275" rIns="68575" bIns="34275" anchor="t" anchorCtr="0">
            <a:normAutofit/>
          </a:bodyPr>
          <a:lstStyle>
            <a:lvl1pPr marL="457200" lvl="0" indent="-311150" algn="l">
              <a:lnSpc>
                <a:spcPct val="130000"/>
              </a:lnSpc>
              <a:spcBef>
                <a:spcPts val="800"/>
              </a:spcBef>
              <a:spcAft>
                <a:spcPts val="0"/>
              </a:spcAft>
              <a:buClr>
                <a:schemeClr val="dk1"/>
              </a:buClr>
              <a:buSzPts val="1300"/>
              <a:buChar char="●"/>
              <a:defRPr sz="1100">
                <a:latin typeface="Avenir"/>
                <a:ea typeface="Avenir"/>
                <a:cs typeface="Avenir"/>
                <a:sym typeface="Avenir"/>
              </a:defRPr>
            </a:lvl1pPr>
            <a:lvl2pPr marL="914400" lvl="1" indent="-317500" algn="l">
              <a:lnSpc>
                <a:spcPct val="130000"/>
              </a:lnSpc>
              <a:spcBef>
                <a:spcPts val="1200"/>
              </a:spcBef>
              <a:spcAft>
                <a:spcPts val="0"/>
              </a:spcAft>
              <a:buClr>
                <a:schemeClr val="dk1"/>
              </a:buClr>
              <a:buSzPts val="1400"/>
              <a:buChar char="○"/>
              <a:defRPr sz="1100">
                <a:latin typeface="Avenir"/>
                <a:ea typeface="Avenir"/>
                <a:cs typeface="Avenir"/>
                <a:sym typeface="Avenir"/>
              </a:defRPr>
            </a:lvl2pPr>
            <a:lvl3pPr marL="1371600" lvl="2" indent="-292100" algn="l">
              <a:lnSpc>
                <a:spcPct val="130000"/>
              </a:lnSpc>
              <a:spcBef>
                <a:spcPts val="1200"/>
              </a:spcBef>
              <a:spcAft>
                <a:spcPts val="0"/>
              </a:spcAft>
              <a:buClr>
                <a:schemeClr val="dk1"/>
              </a:buClr>
              <a:buSzPts val="1000"/>
              <a:buChar char="■"/>
              <a:defRPr sz="1100">
                <a:latin typeface="Avenir"/>
                <a:ea typeface="Avenir"/>
                <a:cs typeface="Avenir"/>
                <a:sym typeface="Avenir"/>
              </a:defRPr>
            </a:lvl3pPr>
            <a:lvl4pPr marL="1828800" lvl="3" indent="-298450" algn="l">
              <a:lnSpc>
                <a:spcPct val="130000"/>
              </a:lnSpc>
              <a:spcBef>
                <a:spcPts val="1200"/>
              </a:spcBef>
              <a:spcAft>
                <a:spcPts val="0"/>
              </a:spcAft>
              <a:buClr>
                <a:schemeClr val="dk1"/>
              </a:buClr>
              <a:buSzPts val="1100"/>
              <a:buChar char="●"/>
              <a:defRPr sz="1100">
                <a:latin typeface="Avenir"/>
                <a:ea typeface="Avenir"/>
                <a:cs typeface="Avenir"/>
                <a:sym typeface="Avenir"/>
              </a:defRPr>
            </a:lvl4pPr>
            <a:lvl5pPr marL="2286000" lvl="4" indent="-285750" algn="l">
              <a:lnSpc>
                <a:spcPct val="130000"/>
              </a:lnSpc>
              <a:spcBef>
                <a:spcPts val="1200"/>
              </a:spcBef>
              <a:spcAft>
                <a:spcPts val="0"/>
              </a:spcAft>
              <a:buClr>
                <a:schemeClr val="dk1"/>
              </a:buClr>
              <a:buSzPts val="900"/>
              <a:buChar char="○"/>
              <a:defRPr sz="1100">
                <a:latin typeface="Avenir"/>
                <a:ea typeface="Avenir"/>
                <a:cs typeface="Avenir"/>
                <a:sym typeface="Avenir"/>
              </a:defRPr>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69" name="Google Shape;69;p15"/>
          <p:cNvSpPr txBox="1">
            <a:spLocks noGrp="1"/>
          </p:cNvSpPr>
          <p:nvPr>
            <p:ph type="dt" idx="10"/>
          </p:nvPr>
        </p:nvSpPr>
        <p:spPr>
          <a:xfrm>
            <a:off x="596261" y="4756532"/>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70" name="Google Shape;70;p15"/>
          <p:cNvSpPr txBox="1">
            <a:spLocks noGrp="1"/>
          </p:cNvSpPr>
          <p:nvPr>
            <p:ph type="ftr" idx="11"/>
          </p:nvPr>
        </p:nvSpPr>
        <p:spPr>
          <a:xfrm>
            <a:off x="5772150" y="4756532"/>
            <a:ext cx="2602596"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71" name="Google Shape;71;p15"/>
          <p:cNvSpPr txBox="1">
            <a:spLocks noGrp="1"/>
          </p:cNvSpPr>
          <p:nvPr>
            <p:ph type="sldNum" idx="12"/>
          </p:nvPr>
        </p:nvSpPr>
        <p:spPr>
          <a:xfrm>
            <a:off x="8374747" y="4756532"/>
            <a:ext cx="394671"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726443" y="841772"/>
            <a:ext cx="5691116" cy="1965866"/>
          </a:xfrm>
        </p:spPr>
        <p:txBody>
          <a:bodyPr anchor="b">
            <a:normAutofit/>
          </a:bodyPr>
          <a:lstStyle>
            <a:lvl1pPr algn="ctr">
              <a:defRPr sz="3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726443" y="2882782"/>
            <a:ext cx="5691116" cy="1060568"/>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7661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800951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52536" y="415212"/>
            <a:ext cx="6204855" cy="3006644"/>
          </a:xfrm>
        </p:spPr>
        <p:txBody>
          <a:bodyPr anchor="t">
            <a:normAutofit/>
          </a:bodyPr>
          <a:lstStyle>
            <a:lvl1pPr>
              <a:defRPr sz="405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52535" y="3442098"/>
            <a:ext cx="6204855" cy="1038463"/>
          </a:xfrm>
        </p:spPr>
        <p:txBody>
          <a:bodyPr anchor="b">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63439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9486" y="411480"/>
            <a:ext cx="8055864" cy="84919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459486"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62508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57200" y="410547"/>
            <a:ext cx="8059341" cy="857469"/>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57201" y="1264301"/>
            <a:ext cx="3868340" cy="419876"/>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457201" y="1790171"/>
            <a:ext cx="3868340" cy="2823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4629150" y="1264301"/>
            <a:ext cx="3887391" cy="419876"/>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4629150" y="1790171"/>
            <a:ext cx="3887392" cy="2823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9066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24217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92026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47870" y="415212"/>
            <a:ext cx="2696726" cy="1318129"/>
          </a:xfrm>
        </p:spPr>
        <p:txBody>
          <a:bodyPr anchor="t">
            <a:normAutofit/>
          </a:bodyPr>
          <a:lstStyle>
            <a:lvl1pPr>
              <a:defRPr sz="21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3851031" y="415212"/>
            <a:ext cx="4709806" cy="4114800"/>
          </a:xfrm>
        </p:spPr>
        <p:txBody>
          <a:bodyPr>
            <a:normAutofit/>
          </a:bodyPr>
          <a:lstStyle>
            <a:lvl1pPr>
              <a:defRPr sz="2100"/>
            </a:lvl1pPr>
            <a:lvl2pPr>
              <a:defRPr sz="1800"/>
            </a:lvl2pPr>
            <a:lvl3pPr>
              <a:defRPr sz="1500"/>
            </a:lvl3pPr>
            <a:lvl4pPr>
              <a:defRPr sz="1350"/>
            </a:lvl4pPr>
            <a:lvl5pPr>
              <a:defRPr sz="13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47870" y="1733341"/>
            <a:ext cx="2696726" cy="2796671"/>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42404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45770" y="418338"/>
            <a:ext cx="2696726" cy="1659235"/>
          </a:xfrm>
        </p:spPr>
        <p:txBody>
          <a:bodyPr anchor="t">
            <a:normAutofit/>
          </a:bodyPr>
          <a:lstStyle>
            <a:lvl1pPr>
              <a:defRPr sz="21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3797490" y="492827"/>
            <a:ext cx="4862765" cy="416692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57201" y="2119603"/>
            <a:ext cx="2689190" cy="2575979"/>
          </a:xfrm>
        </p:spPr>
        <p:txBody>
          <a:bodyPr anchor="b"/>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79958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459486" y="411480"/>
            <a:ext cx="7886700" cy="84919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459486" y="1260674"/>
            <a:ext cx="7886700" cy="33720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72272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7226166" y="433873"/>
            <a:ext cx="1535278" cy="41988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628650" y="433873"/>
            <a:ext cx="6597516" cy="41988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7911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52400" y="465700"/>
            <a:ext cx="8679900" cy="444600"/>
          </a:xfrm>
          <a:prstGeom prst="rect">
            <a:avLst/>
          </a:prstGeom>
          <a:gradFill>
            <a:gsLst>
              <a:gs pos="0">
                <a:srgbClr val="424242"/>
              </a:gs>
              <a:gs pos="100000">
                <a:srgbClr val="010101"/>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sz="152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59486" y="411480"/>
            <a:ext cx="7990184" cy="84919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59486" y="1286649"/>
            <a:ext cx="7990184" cy="3445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02870" y="4839752"/>
            <a:ext cx="2620736" cy="273844"/>
          </a:xfrm>
          <a:prstGeom prst="rect">
            <a:avLst/>
          </a:prstGeom>
        </p:spPr>
        <p:txBody>
          <a:bodyPr vert="horz" lIns="91440" tIns="45720" rIns="91440" bIns="45720" rtlCol="0" anchor="ctr"/>
          <a:lstStyle>
            <a:lvl1pPr algn="l">
              <a:defRPr sz="675">
                <a:solidFill>
                  <a:schemeClr val="tx1"/>
                </a:solidFill>
              </a:defRPr>
            </a:lvl1pPr>
          </a:lstStyle>
          <a:p>
            <a:fld id="{999A8DD2-C443-44AD-85B3-4CE72B962C5F}" type="datetimeFigureOut">
              <a:rPr lang="en-US" smtClean="0"/>
              <a:t>10/25/23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657391" y="4839752"/>
            <a:ext cx="2104054" cy="273844"/>
          </a:xfrm>
          <a:prstGeom prst="rect">
            <a:avLst/>
          </a:prstGeom>
        </p:spPr>
        <p:txBody>
          <a:bodyPr vert="horz" lIns="91440" tIns="45720" rIns="91440" bIns="45720" rtlCol="0" anchor="ctr"/>
          <a:lstStyle>
            <a:lvl1pPr algn="r">
              <a:defRPr sz="675">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8724122" y="4839752"/>
            <a:ext cx="321905" cy="273844"/>
          </a:xfrm>
          <a:prstGeom prst="rect">
            <a:avLst/>
          </a:prstGeom>
        </p:spPr>
        <p:txBody>
          <a:bodyPr vert="horz" lIns="91440" tIns="45720" rIns="91440" bIns="45720" rtlCol="0" anchor="ctr"/>
          <a:lstStyle>
            <a:lvl1pPr algn="r">
              <a:defRPr sz="675">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0104798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latin typeface="+mn-lt"/>
          <a:ea typeface="+mn-ea"/>
          <a:cs typeface="+mn-cs"/>
        </a:defRPr>
      </a:lvl1pPr>
      <a:lvl2pPr marL="34290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latin typeface="+mn-lt"/>
          <a:ea typeface="+mn-ea"/>
          <a:cs typeface="+mn-cs"/>
        </a:defRPr>
      </a:lvl2pPr>
      <a:lvl3pPr marL="5143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latin typeface="+mn-lt"/>
          <a:ea typeface="+mn-ea"/>
          <a:cs typeface="+mn-cs"/>
        </a:defRPr>
      </a:lvl3pPr>
      <a:lvl4pPr marL="68580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latin typeface="+mn-lt"/>
          <a:ea typeface="+mn-ea"/>
          <a:cs typeface="+mn-cs"/>
        </a:defRPr>
      </a:lvl4pPr>
      <a:lvl5pPr marL="8572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00A38E9-D21E-DE68-38AC-F56AEA15B379}"/>
              </a:ext>
            </a:extLst>
          </p:cNvPr>
          <p:cNvSpPr>
            <a:spLocks noGrp="1"/>
          </p:cNvSpPr>
          <p:nvPr>
            <p:ph type="ctrTitle"/>
          </p:nvPr>
        </p:nvSpPr>
        <p:spPr>
          <a:xfrm>
            <a:off x="457199" y="3970387"/>
            <a:ext cx="5401919" cy="884016"/>
          </a:xfrm>
        </p:spPr>
        <p:txBody>
          <a:bodyPr anchor="ctr">
            <a:normAutofit fontScale="90000"/>
          </a:bodyPr>
          <a:lstStyle/>
          <a:p>
            <a:pPr algn="l"/>
            <a:r>
              <a:rPr lang="en-US" b="0">
                <a:latin typeface="Bodoni MT"/>
                <a:ea typeface="+mj-lt"/>
                <a:cs typeface="+mj-lt"/>
              </a:rPr>
              <a:t>AIRLINE PASSENGER SATISFACTION</a:t>
            </a:r>
            <a:endParaRPr lang="en-US">
              <a:latin typeface="Bodoni MT"/>
              <a:cs typeface="Calibri"/>
            </a:endParaRPr>
          </a:p>
        </p:txBody>
      </p:sp>
      <p:sp>
        <p:nvSpPr>
          <p:cNvPr id="24"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5859118" y="3970388"/>
            <a:ext cx="2905593" cy="884016"/>
          </a:xfrm>
        </p:spPr>
        <p:txBody>
          <a:bodyPr anchor="ctr">
            <a:normAutofit/>
          </a:bodyPr>
          <a:lstStyle/>
          <a:p>
            <a:pPr algn="r"/>
            <a:r>
              <a:rPr lang="en-US" sz="1800" b="1">
                <a:latin typeface="Bodoni MT"/>
                <a:cs typeface="Calibri"/>
              </a:rPr>
              <a:t>Team 7</a:t>
            </a:r>
          </a:p>
        </p:txBody>
      </p:sp>
      <p:pic>
        <p:nvPicPr>
          <p:cNvPr id="5" name="Picture 4" descr="A row of seats in an airplane&#10;&#10;Description automatically generated">
            <a:extLst>
              <a:ext uri="{FF2B5EF4-FFF2-40B4-BE49-F238E27FC236}">
                <a16:creationId xmlns:a16="http://schemas.microsoft.com/office/drawing/2014/main" id="{BDD24EB6-099F-BDB0-15C8-4180D81F0C85}"/>
              </a:ext>
            </a:extLst>
          </p:cNvPr>
          <p:cNvPicPr>
            <a:picLocks noChangeAspect="1"/>
          </p:cNvPicPr>
          <p:nvPr/>
        </p:nvPicPr>
        <p:blipFill rotWithShape="1">
          <a:blip r:embed="rId2"/>
          <a:srcRect t="24136" b="16221"/>
          <a:stretch/>
        </p:blipFill>
        <p:spPr>
          <a:xfrm>
            <a:off x="15" y="8"/>
            <a:ext cx="9143985" cy="3681281"/>
          </a:xfrm>
          <a:prstGeom prst="rect">
            <a:avLst/>
          </a:prstGeom>
          <a:noFill/>
        </p:spPr>
      </p:pic>
      <p:sp>
        <p:nvSpPr>
          <p:cNvPr id="25"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2870" y="4839752"/>
            <a:ext cx="2620736" cy="273844"/>
          </a:xfrm>
        </p:spPr>
        <p:txBody>
          <a:bodyPr/>
          <a:lstStyle/>
          <a:p>
            <a:pPr>
              <a:spcAft>
                <a:spcPts val="450"/>
              </a:spcAft>
            </a:pPr>
            <a:fld id="{907816DB-FEA5-42E1-8FAA-ACDB7BE4A0F6}" type="datetime1">
              <a:rPr lang="en-US" smtClean="0"/>
              <a:pPr>
                <a:spcAft>
                  <a:spcPts val="450"/>
                </a:spcAft>
              </a:pPr>
              <a:t>10/25/23</a:t>
            </a:fld>
            <a:endParaRPr lang="en-US"/>
          </a:p>
        </p:txBody>
      </p:sp>
      <p:sp>
        <p:nvSpPr>
          <p:cNvPr id="27"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8724122" y="4839752"/>
            <a:ext cx="321905" cy="273844"/>
          </a:xfrm>
        </p:spPr>
        <p:txBody>
          <a:bodyPr/>
          <a:lstStyle/>
          <a:p>
            <a:pPr>
              <a:spcAft>
                <a:spcPts val="450"/>
              </a:spcAft>
            </a:pPr>
            <a:fld id="{6F391B04-159E-4284-919C-20BE23D169A4}" type="slidenum">
              <a:rPr lang="en-US" smtClean="0"/>
              <a:pPr>
                <a:spcAft>
                  <a:spcPts val="450"/>
                </a:spcAft>
              </a:pPr>
              <a:t>1</a:t>
            </a:fld>
            <a:endParaRPr lang="en-US"/>
          </a:p>
        </p:txBody>
      </p:sp>
    </p:spTree>
    <p:extLst>
      <p:ext uri="{BB962C8B-B14F-4D97-AF65-F5344CB8AC3E}">
        <p14:creationId xmlns:p14="http://schemas.microsoft.com/office/powerpoint/2010/main" val="38676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arrival of passengers&#10;&#10;Description automatically generated">
            <a:extLst>
              <a:ext uri="{FF2B5EF4-FFF2-40B4-BE49-F238E27FC236}">
                <a16:creationId xmlns:a16="http://schemas.microsoft.com/office/drawing/2014/main" id="{7C926818-CADC-EA0B-2F7A-E4C0B35794A5}"/>
              </a:ext>
            </a:extLst>
          </p:cNvPr>
          <p:cNvPicPr>
            <a:picLocks noChangeAspect="1"/>
          </p:cNvPicPr>
          <p:nvPr/>
        </p:nvPicPr>
        <p:blipFill>
          <a:blip r:embed="rId2"/>
          <a:stretch>
            <a:fillRect/>
          </a:stretch>
        </p:blipFill>
        <p:spPr>
          <a:xfrm>
            <a:off x="195210" y="1062545"/>
            <a:ext cx="4376790" cy="3201229"/>
          </a:xfrm>
          <a:prstGeom prst="rect">
            <a:avLst/>
          </a:prstGeom>
        </p:spPr>
      </p:pic>
      <p:pic>
        <p:nvPicPr>
          <p:cNvPr id="8" name="Picture 7" descr="A graph showing the departure delay and passenger satisfaction&#10;&#10;Description automatically generated">
            <a:extLst>
              <a:ext uri="{FF2B5EF4-FFF2-40B4-BE49-F238E27FC236}">
                <a16:creationId xmlns:a16="http://schemas.microsoft.com/office/drawing/2014/main" id="{FEF405DC-0B9F-770F-C780-5586755D3068}"/>
              </a:ext>
            </a:extLst>
          </p:cNvPr>
          <p:cNvPicPr>
            <a:picLocks noChangeAspect="1"/>
          </p:cNvPicPr>
          <p:nvPr/>
        </p:nvPicPr>
        <p:blipFill>
          <a:blip r:embed="rId3"/>
          <a:stretch>
            <a:fillRect/>
          </a:stretch>
        </p:blipFill>
        <p:spPr>
          <a:xfrm>
            <a:off x="4656035" y="1062546"/>
            <a:ext cx="4487965" cy="3201228"/>
          </a:xfrm>
          <a:prstGeom prst="rect">
            <a:avLst/>
          </a:prstGeom>
        </p:spPr>
      </p:pic>
      <p:sp>
        <p:nvSpPr>
          <p:cNvPr id="9" name="TextBox 8">
            <a:extLst>
              <a:ext uri="{FF2B5EF4-FFF2-40B4-BE49-F238E27FC236}">
                <a16:creationId xmlns:a16="http://schemas.microsoft.com/office/drawing/2014/main" id="{A58C6FFE-FF90-D843-0F9B-B50D4C5D1B69}"/>
              </a:ext>
            </a:extLst>
          </p:cNvPr>
          <p:cNvSpPr txBox="1"/>
          <p:nvPr/>
        </p:nvSpPr>
        <p:spPr>
          <a:xfrm>
            <a:off x="277402" y="359595"/>
            <a:ext cx="8198778" cy="615553"/>
          </a:xfrm>
          <a:prstGeom prst="rect">
            <a:avLst/>
          </a:prstGeom>
          <a:noFill/>
        </p:spPr>
        <p:txBody>
          <a:bodyPr wrap="square" rtlCol="0">
            <a:spAutoFit/>
          </a:bodyPr>
          <a:lstStyle/>
          <a:p>
            <a:pPr algn="ctr"/>
            <a:r>
              <a:rPr lang="en-GB" sz="1800" b="1" dirty="0">
                <a:solidFill>
                  <a:schemeClr val="dk1"/>
                </a:solidFill>
                <a:latin typeface="Bodoni MT"/>
                <a:ea typeface="EB Garamond"/>
              </a:rPr>
              <a:t>Is there a relationship of any kind between overall satisfaction and flying distance?</a:t>
            </a:r>
          </a:p>
          <a:p>
            <a:endParaRPr lang="en-US" sz="1600" dirty="0"/>
          </a:p>
        </p:txBody>
      </p:sp>
    </p:spTree>
    <p:extLst>
      <p:ext uri="{BB962C8B-B14F-4D97-AF65-F5344CB8AC3E}">
        <p14:creationId xmlns:p14="http://schemas.microsoft.com/office/powerpoint/2010/main" val="228200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5FA0ED5D-E370-982F-A0DB-508F46B1F09E}"/>
              </a:ext>
            </a:extLst>
          </p:cNvPr>
          <p:cNvPicPr>
            <a:picLocks noChangeAspect="1"/>
          </p:cNvPicPr>
          <p:nvPr/>
        </p:nvPicPr>
        <p:blipFill>
          <a:blip r:embed="rId2"/>
          <a:stretch>
            <a:fillRect/>
          </a:stretch>
        </p:blipFill>
        <p:spPr>
          <a:xfrm>
            <a:off x="1311044" y="466944"/>
            <a:ext cx="6520464" cy="3509245"/>
          </a:xfrm>
          <a:prstGeom prst="rect">
            <a:avLst/>
          </a:prstGeom>
        </p:spPr>
      </p:pic>
      <p:sp>
        <p:nvSpPr>
          <p:cNvPr id="6" name="TextBox 5">
            <a:extLst>
              <a:ext uri="{FF2B5EF4-FFF2-40B4-BE49-F238E27FC236}">
                <a16:creationId xmlns:a16="http://schemas.microsoft.com/office/drawing/2014/main" id="{A83B43B5-D9E6-F6DC-27BA-2055140F3DC6}"/>
              </a:ext>
            </a:extLst>
          </p:cNvPr>
          <p:cNvSpPr txBox="1"/>
          <p:nvPr/>
        </p:nvSpPr>
        <p:spPr>
          <a:xfrm>
            <a:off x="599281" y="4301902"/>
            <a:ext cx="79454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Bodoni MT"/>
              </a:rPr>
              <a:t>The first t-test above is an independent </a:t>
            </a:r>
            <a:r>
              <a:rPr lang="en-GB" i="1">
                <a:latin typeface="Bodoni MT"/>
              </a:rPr>
              <a:t>t-test</a:t>
            </a:r>
            <a:r>
              <a:rPr lang="en-GB">
                <a:latin typeface="Bodoni MT"/>
              </a:rPr>
              <a:t> between Arrival and Departure Delay in Minutes.</a:t>
            </a:r>
          </a:p>
          <a:p>
            <a:r>
              <a:rPr lang="en-GB">
                <a:latin typeface="Bodoni MT"/>
              </a:rPr>
              <a:t>Then, the next two t-tests have been conducted on</a:t>
            </a:r>
            <a:r>
              <a:rPr lang="en-GB">
                <a:solidFill>
                  <a:schemeClr val="tx1"/>
                </a:solidFill>
                <a:latin typeface="Bodoni MT"/>
              </a:rPr>
              <a:t> customer satisfaction and delays in Arrival and Departure (in minutes).</a:t>
            </a:r>
            <a:endParaRPr lang="en-US">
              <a:solidFill>
                <a:schemeClr val="tx1"/>
              </a:solidFill>
              <a:latin typeface="Bodoni MT"/>
            </a:endParaRPr>
          </a:p>
          <a:p>
            <a:endParaRPr lang="en-GB">
              <a:solidFill>
                <a:schemeClr val="tx1"/>
              </a:solidFill>
              <a:latin typeface="Bodoni MT"/>
            </a:endParaRPr>
          </a:p>
        </p:txBody>
      </p:sp>
      <p:sp>
        <p:nvSpPr>
          <p:cNvPr id="2" name="Rectangle 1">
            <a:extLst>
              <a:ext uri="{FF2B5EF4-FFF2-40B4-BE49-F238E27FC236}">
                <a16:creationId xmlns:a16="http://schemas.microsoft.com/office/drawing/2014/main" id="{5CB5F6C1-7087-4941-171C-0FB34A8A7C49}"/>
              </a:ext>
            </a:extLst>
          </p:cNvPr>
          <p:cNvSpPr/>
          <p:nvPr/>
        </p:nvSpPr>
        <p:spPr>
          <a:xfrm>
            <a:off x="1236787" y="586328"/>
            <a:ext cx="6516688" cy="3512345"/>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497F8F1-BD93-D520-7872-D6798892AB5E}"/>
              </a:ext>
            </a:extLst>
          </p:cNvPr>
          <p:cNvSpPr txBox="1"/>
          <p:nvPr/>
        </p:nvSpPr>
        <p:spPr>
          <a:xfrm>
            <a:off x="2763440" y="246776"/>
            <a:ext cx="34634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doni MT"/>
              </a:rPr>
              <a:t>Arrival vs Delay: A Statistical Insight </a:t>
            </a:r>
          </a:p>
        </p:txBody>
      </p:sp>
    </p:spTree>
    <p:extLst>
      <p:ext uri="{BB962C8B-B14F-4D97-AF65-F5344CB8AC3E}">
        <p14:creationId xmlns:p14="http://schemas.microsoft.com/office/powerpoint/2010/main" val="193615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6" name="Google Shape;136;p24"/>
          <p:cNvPicPr preferRelativeResize="0">
            <a:picLocks noGrp="1"/>
          </p:cNvPicPr>
          <p:nvPr>
            <p:ph type="body" idx="2"/>
          </p:nvPr>
        </p:nvPicPr>
        <p:blipFill rotWithShape="1">
          <a:blip r:embed="rId3"/>
          <a:srcRect/>
          <a:stretch/>
        </p:blipFill>
        <p:spPr>
          <a:xfrm>
            <a:off x="317766" y="1058367"/>
            <a:ext cx="4155553" cy="2933715"/>
          </a:xfrm>
          <a:prstGeom prst="rect">
            <a:avLst/>
          </a:prstGeom>
          <a:noFill/>
          <a:ln w="9525" cap="flat" cmpd="sng">
            <a:solidFill>
              <a:srgbClr val="00B0F0"/>
            </a:solidFill>
            <a:prstDash val="solid"/>
            <a:round/>
            <a:headEnd type="none" w="sm" len="sm"/>
            <a:tailEnd type="none" w="sm" len="sm"/>
          </a:ln>
        </p:spPr>
      </p:pic>
      <p:pic>
        <p:nvPicPr>
          <p:cNvPr id="138" name="Google Shape;138;p24"/>
          <p:cNvPicPr preferRelativeResize="0">
            <a:picLocks noGrp="1"/>
          </p:cNvPicPr>
          <p:nvPr>
            <p:ph type="body" idx="4"/>
          </p:nvPr>
        </p:nvPicPr>
        <p:blipFill rotWithShape="1">
          <a:blip r:embed="rId4"/>
          <a:srcRect l="4" r="152"/>
          <a:stretch/>
        </p:blipFill>
        <p:spPr>
          <a:xfrm>
            <a:off x="4484039" y="1060913"/>
            <a:ext cx="4312552" cy="2931170"/>
          </a:xfrm>
          <a:prstGeom prst="rect">
            <a:avLst/>
          </a:prstGeom>
          <a:noFill/>
          <a:ln w="9525" cap="flat" cmpd="sng">
            <a:solidFill>
              <a:srgbClr val="00B0F0"/>
            </a:solidFill>
            <a:prstDash val="solid"/>
            <a:round/>
            <a:headEnd type="none" w="sm" len="sm"/>
            <a:tailEnd type="none" w="sm" len="sm"/>
          </a:ln>
        </p:spPr>
      </p:pic>
      <p:sp>
        <p:nvSpPr>
          <p:cNvPr id="139" name="Google Shape;139;p24"/>
          <p:cNvSpPr txBox="1"/>
          <p:nvPr/>
        </p:nvSpPr>
        <p:spPr>
          <a:xfrm>
            <a:off x="316301" y="4124698"/>
            <a:ext cx="8477283" cy="877133"/>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algn="just"/>
            <a:r>
              <a:rPr lang="en" sz="1050" i="0" u="none" strike="noStrike" cap="none">
                <a:solidFill>
                  <a:schemeClr val="dk1"/>
                </a:solidFill>
                <a:latin typeface="Bodoni MT"/>
                <a:ea typeface="EB Garamond"/>
                <a:cs typeface="EB Garamond"/>
                <a:sym typeface="EB Garamond"/>
              </a:rPr>
              <a:t>The number </a:t>
            </a:r>
            <a:r>
              <a:rPr lang="en" sz="1050">
                <a:solidFill>
                  <a:schemeClr val="dk1"/>
                </a:solidFill>
                <a:latin typeface="Bodoni MT"/>
                <a:ea typeface="EB Garamond"/>
                <a:cs typeface="EB Garamond"/>
                <a:sym typeface="EB Garamond"/>
              </a:rPr>
              <a:t>of </a:t>
            </a:r>
            <a:r>
              <a:rPr lang="en" sz="1050" i="0" u="none" strike="noStrike" cap="none">
                <a:solidFill>
                  <a:schemeClr val="dk1"/>
                </a:solidFill>
                <a:latin typeface="Bodoni MT"/>
                <a:ea typeface="EB Garamond"/>
                <a:cs typeface="EB Garamond"/>
                <a:sym typeface="EB Garamond"/>
              </a:rPr>
              <a:t>customers whose overall satisfaction is satisfied has given a moderate rating for the inflight entertainment where most of them </a:t>
            </a:r>
            <a:r>
              <a:rPr lang="en" sz="1050">
                <a:solidFill>
                  <a:schemeClr val="dk1"/>
                </a:solidFill>
                <a:latin typeface="Bodoni MT"/>
                <a:ea typeface="EB Garamond"/>
                <a:cs typeface="EB Garamond"/>
                <a:sym typeface="EB Garamond"/>
              </a:rPr>
              <a:t>have</a:t>
            </a:r>
            <a:r>
              <a:rPr lang="en" sz="1050" i="0" u="none" strike="noStrike" cap="none">
                <a:solidFill>
                  <a:schemeClr val="dk1"/>
                </a:solidFill>
                <a:latin typeface="Bodoni MT"/>
                <a:ea typeface="EB Garamond"/>
                <a:cs typeface="EB Garamond"/>
                <a:sym typeface="EB Garamond"/>
              </a:rPr>
              <a:t> </a:t>
            </a:r>
            <a:r>
              <a:rPr lang="en" sz="1050">
                <a:solidFill>
                  <a:schemeClr val="dk1"/>
                </a:solidFill>
                <a:latin typeface="Bodoni MT"/>
                <a:ea typeface="EB Garamond"/>
                <a:cs typeface="EB Garamond"/>
                <a:sym typeface="EB Garamond"/>
              </a:rPr>
              <a:t>given rating of 4</a:t>
            </a:r>
            <a:r>
              <a:rPr lang="en" sz="1050" i="0" u="none" strike="noStrike" cap="none">
                <a:solidFill>
                  <a:schemeClr val="dk1"/>
                </a:solidFill>
                <a:latin typeface="Bodoni MT"/>
                <a:ea typeface="EB Garamond"/>
                <a:cs typeface="EB Garamond"/>
                <a:sym typeface="EB Garamond"/>
              </a:rPr>
              <a:t> whereas unsatisfied customers were compatible and given rating from 1 to 5.</a:t>
            </a:r>
            <a:endParaRPr lang="en-US" sz="1050" i="0" u="none" strike="noStrike" cap="none">
              <a:solidFill>
                <a:schemeClr val="dk1"/>
              </a:solidFill>
              <a:latin typeface="Bodoni MT"/>
              <a:ea typeface="EB Garamond"/>
              <a:cs typeface="EB Garamond"/>
            </a:endParaRPr>
          </a:p>
          <a:p>
            <a:pPr algn="just"/>
            <a:endParaRPr lang="en" sz="1050">
              <a:solidFill>
                <a:schemeClr val="dk1"/>
              </a:solidFill>
              <a:latin typeface="Bodoni MT"/>
              <a:ea typeface="EB Garamond"/>
              <a:cs typeface="EB Garamond"/>
              <a:sym typeface="EB Garamond"/>
            </a:endParaRPr>
          </a:p>
          <a:p>
            <a:pPr algn="just"/>
            <a:r>
              <a:rPr lang="en" sz="1050" i="0" u="none" strike="noStrike" cap="none">
                <a:solidFill>
                  <a:schemeClr val="dk1"/>
                </a:solidFill>
                <a:latin typeface="Bodoni MT"/>
                <a:ea typeface="EB Garamond"/>
                <a:cs typeface="EB Garamond"/>
                <a:sym typeface="EB Garamond"/>
              </a:rPr>
              <a:t>In the aspect of cleanliness</a:t>
            </a:r>
            <a:r>
              <a:rPr lang="en" sz="1050">
                <a:solidFill>
                  <a:schemeClr val="dk1"/>
                </a:solidFill>
                <a:latin typeface="Bodoni MT"/>
                <a:ea typeface="EB Garamond"/>
                <a:cs typeface="EB Garamond"/>
                <a:sym typeface="EB Garamond"/>
              </a:rPr>
              <a:t>,</a:t>
            </a:r>
            <a:r>
              <a:rPr lang="en" sz="1050" i="0" u="none" strike="noStrike" cap="none">
                <a:solidFill>
                  <a:schemeClr val="dk1"/>
                </a:solidFill>
                <a:latin typeface="Bodoni MT"/>
                <a:ea typeface="EB Garamond"/>
                <a:cs typeface="EB Garamond"/>
                <a:sym typeface="EB Garamond"/>
              </a:rPr>
              <a:t> most of satisfied customers rated 3 and 4</a:t>
            </a:r>
            <a:r>
              <a:rPr lang="en" sz="1050">
                <a:solidFill>
                  <a:schemeClr val="dk1"/>
                </a:solidFill>
                <a:latin typeface="Bodoni MT"/>
                <a:ea typeface="EB Garamond"/>
                <a:cs typeface="EB Garamond"/>
                <a:sym typeface="EB Garamond"/>
              </a:rPr>
              <a:t>, </a:t>
            </a:r>
            <a:r>
              <a:rPr lang="en" sz="1050" i="0" u="none" strike="noStrike" cap="none">
                <a:solidFill>
                  <a:schemeClr val="dk1"/>
                </a:solidFill>
                <a:latin typeface="Bodoni MT"/>
                <a:ea typeface="EB Garamond"/>
                <a:cs typeface="EB Garamond"/>
                <a:sym typeface="EB Garamond"/>
              </a:rPr>
              <a:t>whereas dissatisfied customers were evenly spread from 1 to 5, so this tells us that cleanliness effects the overall satisfaction</a:t>
            </a:r>
            <a:r>
              <a:rPr lang="en" sz="1050">
                <a:solidFill>
                  <a:schemeClr val="dk1"/>
                </a:solidFill>
                <a:latin typeface="Bodoni MT"/>
                <a:ea typeface="EB Garamond"/>
                <a:cs typeface="EB Garamond"/>
                <a:sym typeface="EB Garamond"/>
              </a:rPr>
              <a:t>.</a:t>
            </a:r>
            <a:endParaRPr sz="1050" i="0" u="none" strike="noStrike" cap="none">
              <a:solidFill>
                <a:schemeClr val="dk1"/>
              </a:solidFill>
              <a:latin typeface="Bodoni MT"/>
              <a:ea typeface="EB Garamond"/>
              <a:cs typeface="EB Garamond"/>
            </a:endParaRPr>
          </a:p>
        </p:txBody>
      </p:sp>
      <p:sp>
        <p:nvSpPr>
          <p:cNvPr id="6" name="TextBox 5">
            <a:extLst>
              <a:ext uri="{FF2B5EF4-FFF2-40B4-BE49-F238E27FC236}">
                <a16:creationId xmlns:a16="http://schemas.microsoft.com/office/drawing/2014/main" id="{DD1F227E-7052-5E55-B4A1-F2C355328E33}"/>
              </a:ext>
            </a:extLst>
          </p:cNvPr>
          <p:cNvSpPr txBox="1"/>
          <p:nvPr/>
        </p:nvSpPr>
        <p:spPr>
          <a:xfrm>
            <a:off x="316301" y="319703"/>
            <a:ext cx="8477283" cy="800219"/>
          </a:xfrm>
          <a:prstGeom prst="rect">
            <a:avLst/>
          </a:prstGeom>
          <a:noFill/>
        </p:spPr>
        <p:txBody>
          <a:bodyPr wrap="square" rtlCol="0">
            <a:spAutoFit/>
          </a:bodyPr>
          <a:lstStyle/>
          <a:p>
            <a:r>
              <a:rPr lang="en-GB" sz="1600" b="1" dirty="0">
                <a:solidFill>
                  <a:schemeClr val="dk1"/>
                </a:solidFill>
                <a:latin typeface="Bodoni MT"/>
                <a:ea typeface="EB Garamond"/>
              </a:rPr>
              <a:t>How does the overall satisfaction score affect the quality of the in-flight entertainment?</a:t>
            </a:r>
          </a:p>
          <a:p>
            <a:r>
              <a:rPr lang="en-GB" sz="1600" b="1" dirty="0">
                <a:solidFill>
                  <a:schemeClr val="dk1"/>
                </a:solidFill>
                <a:latin typeface="Bodoni MT"/>
                <a:ea typeface="EB Garamond"/>
              </a:rPr>
              <a:t>What is the relationship between satisfaction with food and drink services and cleanliness?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332520" y="204270"/>
            <a:ext cx="2480309" cy="658900"/>
          </a:xfrm>
          <a:prstGeom prst="rect">
            <a:avLst/>
          </a:prstGeom>
          <a:noFill/>
          <a:ln>
            <a:noFill/>
          </a:ln>
        </p:spPr>
        <p:txBody>
          <a:bodyPr spcFirstLastPara="1" wrap="square" lIns="68575" tIns="34275" rIns="68575" bIns="34275" anchor="b" anchorCtr="0">
            <a:noAutofit/>
          </a:bodyPr>
          <a:lstStyle/>
          <a:p>
            <a:pPr marL="0" lvl="0" indent="0" algn="ctr" rtl="0">
              <a:lnSpc>
                <a:spcPct val="120000"/>
              </a:lnSpc>
              <a:spcBef>
                <a:spcPts val="0"/>
              </a:spcBef>
              <a:spcAft>
                <a:spcPts val="0"/>
              </a:spcAft>
              <a:buClr>
                <a:schemeClr val="dk1"/>
              </a:buClr>
              <a:buSzPts val="2400"/>
              <a:buFont typeface="Times New Roman"/>
              <a:buNone/>
            </a:pPr>
            <a:r>
              <a:rPr lang="en-US" sz="1600" b="1" dirty="0">
                <a:latin typeface="Bodoni MT"/>
                <a:ea typeface="EB Garamond"/>
                <a:cs typeface="EB Garamond"/>
                <a:sym typeface="EB Garamond"/>
              </a:rPr>
              <a:t>Overall Satisfaction</a:t>
            </a:r>
            <a:endParaRPr lang="en-US" sz="1600" b="1" dirty="0">
              <a:latin typeface="Bodoni MT"/>
              <a:ea typeface="EB Garamond"/>
              <a:cs typeface="EB Garamond"/>
            </a:endParaRPr>
          </a:p>
          <a:p>
            <a:pPr marL="0" lvl="0" indent="0" algn="ctr" rtl="0">
              <a:lnSpc>
                <a:spcPct val="120000"/>
              </a:lnSpc>
              <a:spcBef>
                <a:spcPts val="0"/>
              </a:spcBef>
              <a:spcAft>
                <a:spcPts val="0"/>
              </a:spcAft>
              <a:buClr>
                <a:schemeClr val="dk1"/>
              </a:buClr>
              <a:buSzPts val="2400"/>
              <a:buFont typeface="Times New Roman"/>
              <a:buNone/>
            </a:pPr>
            <a:r>
              <a:rPr lang="en-US" sz="1600" b="1" dirty="0">
                <a:latin typeface="Bodoni MT"/>
                <a:ea typeface="EB Garamond"/>
                <a:cs typeface="EB Garamond"/>
                <a:sym typeface="EB Garamond"/>
              </a:rPr>
              <a:t>vs</a:t>
            </a:r>
            <a:endParaRPr lang="en-US" sz="1600" b="1" dirty="0">
              <a:latin typeface="Bodoni MT"/>
              <a:ea typeface="EB Garamond"/>
              <a:cs typeface="EB Garamond"/>
            </a:endParaRPr>
          </a:p>
        </p:txBody>
      </p:sp>
      <p:sp>
        <p:nvSpPr>
          <p:cNvPr id="135" name="Google Shape;135;p24"/>
          <p:cNvSpPr txBox="1">
            <a:spLocks noGrp="1"/>
          </p:cNvSpPr>
          <p:nvPr>
            <p:ph type="body" idx="1"/>
          </p:nvPr>
        </p:nvSpPr>
        <p:spPr>
          <a:xfrm>
            <a:off x="365088" y="406604"/>
            <a:ext cx="3756000" cy="496500"/>
          </a:xfrm>
          <a:prstGeom prst="rect">
            <a:avLst/>
          </a:prstGeom>
          <a:noFill/>
          <a:ln>
            <a:noFill/>
          </a:ln>
        </p:spPr>
        <p:txBody>
          <a:bodyPr spcFirstLastPara="1" wrap="square" lIns="68575" tIns="34275" rIns="68575" bIns="34275" anchor="b" anchorCtr="0">
            <a:noAutofit/>
          </a:bodyPr>
          <a:lstStyle/>
          <a:p>
            <a:pPr marL="0" indent="0" algn="ctr">
              <a:spcBef>
                <a:spcPts val="0"/>
              </a:spcBef>
              <a:spcAft>
                <a:spcPts val="1200"/>
              </a:spcAft>
            </a:pPr>
            <a:r>
              <a:rPr lang="en" sz="1700" b="0">
                <a:latin typeface="Bodoni MT"/>
                <a:ea typeface="EB Garamond"/>
                <a:cs typeface="EB Garamond"/>
                <a:sym typeface="EB Garamond"/>
              </a:rPr>
              <a:t>      </a:t>
            </a:r>
            <a:r>
              <a:rPr lang="en" sz="1700">
                <a:solidFill>
                  <a:schemeClr val="dk1"/>
                </a:solidFill>
                <a:latin typeface="Bodoni MT"/>
                <a:ea typeface="EB Garamond"/>
                <a:cs typeface="EB Garamond"/>
                <a:sym typeface="EB Garamond"/>
              </a:rPr>
              <a:t>Food and Drinks</a:t>
            </a:r>
            <a:endParaRPr lang="en">
              <a:solidFill>
                <a:schemeClr val="dk1"/>
              </a:solidFill>
              <a:latin typeface="Bodoni MT"/>
              <a:ea typeface="EB Garamond"/>
              <a:cs typeface="EB Garamond"/>
            </a:endParaRPr>
          </a:p>
        </p:txBody>
      </p:sp>
      <p:pic>
        <p:nvPicPr>
          <p:cNvPr id="136" name="Google Shape;136;p24" descr="A diagram of different colored shapes&#10;&#10;Description automatically generated"/>
          <p:cNvPicPr preferRelativeResize="0">
            <a:picLocks noGrp="1"/>
          </p:cNvPicPr>
          <p:nvPr>
            <p:ph type="body" idx="2"/>
          </p:nvPr>
        </p:nvPicPr>
        <p:blipFill rotWithShape="1">
          <a:blip r:embed="rId3"/>
          <a:srcRect/>
          <a:stretch/>
        </p:blipFill>
        <p:spPr>
          <a:xfrm>
            <a:off x="317766" y="921001"/>
            <a:ext cx="4255842" cy="2932056"/>
          </a:xfrm>
          <a:prstGeom prst="rect">
            <a:avLst/>
          </a:prstGeom>
          <a:noFill/>
          <a:ln w="9525" cap="flat" cmpd="sng">
            <a:solidFill>
              <a:srgbClr val="00B0F0"/>
            </a:solidFill>
            <a:prstDash val="solid"/>
            <a:round/>
            <a:headEnd type="none" w="sm" len="sm"/>
            <a:tailEnd type="none" w="sm" len="sm"/>
          </a:ln>
        </p:spPr>
      </p:pic>
      <p:sp>
        <p:nvSpPr>
          <p:cNvPr id="137" name="Google Shape;137;p24"/>
          <p:cNvSpPr txBox="1">
            <a:spLocks noGrp="1"/>
          </p:cNvSpPr>
          <p:nvPr>
            <p:ph type="body" idx="3"/>
          </p:nvPr>
        </p:nvSpPr>
        <p:spPr>
          <a:xfrm>
            <a:off x="4988372" y="409975"/>
            <a:ext cx="3745500" cy="496500"/>
          </a:xfrm>
          <a:prstGeom prst="rect">
            <a:avLst/>
          </a:prstGeom>
          <a:noFill/>
          <a:ln>
            <a:noFill/>
          </a:ln>
        </p:spPr>
        <p:txBody>
          <a:bodyPr spcFirstLastPara="1" wrap="square" lIns="68575" tIns="34275" rIns="68575" bIns="34275" anchor="b" anchorCtr="0">
            <a:normAutofit lnSpcReduction="10000"/>
          </a:bodyPr>
          <a:lstStyle/>
          <a:p>
            <a:pPr marL="0" indent="0" algn="ctr">
              <a:spcBef>
                <a:spcPts val="0"/>
              </a:spcBef>
              <a:spcAft>
                <a:spcPts val="1200"/>
              </a:spcAft>
            </a:pPr>
            <a:r>
              <a:rPr lang="en">
                <a:solidFill>
                  <a:schemeClr val="dk1"/>
                </a:solidFill>
                <a:latin typeface="Bodoni MT"/>
                <a:ea typeface="EB Garamond"/>
                <a:sym typeface="EB Garamond"/>
              </a:rPr>
              <a:t>Check-in Service</a:t>
            </a:r>
            <a:endParaRPr lang="en-US">
              <a:solidFill>
                <a:schemeClr val="dk1"/>
              </a:solidFill>
              <a:latin typeface="Bodoni MT"/>
            </a:endParaRPr>
          </a:p>
        </p:txBody>
      </p:sp>
      <p:pic>
        <p:nvPicPr>
          <p:cNvPr id="138" name="Google Shape;138;p24" descr="A graph of different colored shapes&#10;&#10;Description automatically generated"/>
          <p:cNvPicPr preferRelativeResize="0">
            <a:picLocks noGrp="1"/>
          </p:cNvPicPr>
          <p:nvPr>
            <p:ph type="body" idx="4"/>
          </p:nvPr>
        </p:nvPicPr>
        <p:blipFill rotWithShape="1">
          <a:blip r:embed="rId4"/>
          <a:srcRect l="756" t="-88" r="1673" b="-672"/>
          <a:stretch/>
        </p:blipFill>
        <p:spPr>
          <a:xfrm>
            <a:off x="4643395" y="924886"/>
            <a:ext cx="4169997" cy="2937025"/>
          </a:xfrm>
          <a:prstGeom prst="rect">
            <a:avLst/>
          </a:prstGeom>
          <a:noFill/>
          <a:ln w="9525" cap="flat" cmpd="sng">
            <a:solidFill>
              <a:srgbClr val="00B0F0"/>
            </a:solidFill>
            <a:prstDash val="solid"/>
            <a:round/>
            <a:headEnd type="none" w="sm" len="sm"/>
            <a:tailEnd type="none" w="sm" len="sm"/>
          </a:ln>
        </p:spPr>
      </p:pic>
      <p:sp>
        <p:nvSpPr>
          <p:cNvPr id="139" name="Google Shape;139;p24"/>
          <p:cNvSpPr txBox="1"/>
          <p:nvPr/>
        </p:nvSpPr>
        <p:spPr>
          <a:xfrm>
            <a:off x="316301" y="3919820"/>
            <a:ext cx="8477283" cy="117721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algn="just"/>
            <a:r>
              <a:rPr lang="en" sz="1200">
                <a:solidFill>
                  <a:schemeClr val="dk1"/>
                </a:solidFill>
                <a:latin typeface="Bodoni MT"/>
                <a:ea typeface="EB Garamond"/>
              </a:rPr>
              <a:t>The majority of satisfied customers gave a rating of 4 for food and drinks, with a small minority rating it as low as 2 or 3. In contrast, unsatisfied customers had a wider range of ratings spanning from 1 to 5.</a:t>
            </a:r>
            <a:endParaRPr lang="en-US" sz="1200">
              <a:solidFill>
                <a:schemeClr val="dk1"/>
              </a:solidFill>
              <a:latin typeface="Bodoni MT"/>
            </a:endParaRPr>
          </a:p>
          <a:p>
            <a:pPr algn="just"/>
            <a:endParaRPr lang="en" sz="1200">
              <a:latin typeface="Bodoni MT"/>
            </a:endParaRPr>
          </a:p>
          <a:p>
            <a:pPr algn="just"/>
            <a:r>
              <a:rPr lang="en" sz="1200">
                <a:solidFill>
                  <a:schemeClr val="dk1"/>
                </a:solidFill>
                <a:latin typeface="Bodoni MT"/>
                <a:ea typeface="EB Garamond"/>
              </a:rPr>
              <a:t>The plot illustrates that satisfied customers generally provided a moderate rating for the check-in service, while unsatisfied customers' ratings varied widely from 1 to 5.</a:t>
            </a:r>
            <a:endParaRPr lang="en" sz="1200">
              <a:solidFill>
                <a:schemeClr val="dk1"/>
              </a:solidFill>
              <a:latin typeface="Bodoni MT"/>
            </a:endParaRPr>
          </a:p>
          <a:p>
            <a:pPr algn="just"/>
            <a:endParaRPr lang="en" sz="1200">
              <a:solidFill>
                <a:schemeClr val="dk1"/>
              </a:solidFill>
              <a:latin typeface="Bodoni MT"/>
              <a:ea typeface="EB Garamond"/>
            </a:endParaRPr>
          </a:p>
        </p:txBody>
      </p:sp>
    </p:spTree>
    <p:extLst>
      <p:ext uri="{BB962C8B-B14F-4D97-AF65-F5344CB8AC3E}">
        <p14:creationId xmlns:p14="http://schemas.microsoft.com/office/powerpoint/2010/main" val="21238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804934" y="281781"/>
            <a:ext cx="8361315" cy="518121"/>
          </a:xfrm>
          <a:prstGeom prst="rect">
            <a:avLst/>
          </a:prstGeom>
          <a:noFill/>
          <a:ln>
            <a:noFill/>
          </a:ln>
        </p:spPr>
        <p:txBody>
          <a:bodyPr spcFirstLastPara="1" wrap="square" lIns="68575" tIns="34275" rIns="68575" bIns="34275" anchor="b" anchorCtr="0">
            <a:normAutofit/>
          </a:bodyPr>
          <a:lstStyle/>
          <a:p>
            <a:pPr algn="ctr">
              <a:buSzPts val="2100"/>
            </a:pPr>
            <a:r>
              <a:rPr lang="en" sz="2100" b="1" cap="none">
                <a:latin typeface="Bodoni MT"/>
                <a:ea typeface="EB Garamond"/>
                <a:cs typeface="EB Garamond"/>
                <a:sym typeface="EB Garamond"/>
              </a:rPr>
              <a:t>Seat </a:t>
            </a:r>
            <a:r>
              <a:rPr lang="en" sz="2100" b="1">
                <a:latin typeface="Bodoni MT"/>
                <a:ea typeface="EB Garamond"/>
                <a:cs typeface="EB Garamond"/>
                <a:sym typeface="EB Garamond"/>
              </a:rPr>
              <a:t>Comfort </a:t>
            </a:r>
            <a:r>
              <a:rPr lang="en" sz="2100" b="1">
                <a:latin typeface="Bodoni MT"/>
                <a:ea typeface="EB Garamond"/>
                <a:sym typeface="EB Garamond"/>
              </a:rPr>
              <a:t>vs Overall Satisfaction</a:t>
            </a:r>
            <a:endParaRPr lang="en-US" sz="2100" b="1">
              <a:latin typeface="Bodoni MT"/>
              <a:ea typeface="EB Garamond"/>
            </a:endParaRPr>
          </a:p>
        </p:txBody>
      </p:sp>
      <p:pic>
        <p:nvPicPr>
          <p:cNvPr id="155" name="Google Shape;155;p26"/>
          <p:cNvPicPr preferRelativeResize="0">
            <a:picLocks noGrp="1"/>
          </p:cNvPicPr>
          <p:nvPr>
            <p:ph type="body" idx="1"/>
          </p:nvPr>
        </p:nvPicPr>
        <p:blipFill rotWithShape="1">
          <a:blip r:embed="rId3"/>
          <a:srcRect/>
          <a:stretch/>
        </p:blipFill>
        <p:spPr>
          <a:xfrm>
            <a:off x="198580" y="1048325"/>
            <a:ext cx="4785300" cy="3418071"/>
          </a:xfrm>
          <a:prstGeom prst="rect">
            <a:avLst/>
          </a:prstGeom>
          <a:noFill/>
          <a:ln w="9525" cap="flat" cmpd="sng">
            <a:solidFill>
              <a:srgbClr val="00B0F0"/>
            </a:solidFill>
            <a:prstDash val="solid"/>
            <a:round/>
            <a:headEnd type="none" w="sm" len="sm"/>
            <a:tailEnd type="none" w="sm" len="sm"/>
          </a:ln>
        </p:spPr>
      </p:pic>
      <p:sp>
        <p:nvSpPr>
          <p:cNvPr id="156" name="Google Shape;156;p26"/>
          <p:cNvSpPr txBox="1"/>
          <p:nvPr/>
        </p:nvSpPr>
        <p:spPr>
          <a:xfrm>
            <a:off x="5121330" y="1706597"/>
            <a:ext cx="3913038" cy="210054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254000" marR="0" lvl="0" indent="-241300" algn="just" rtl="0">
              <a:spcBef>
                <a:spcPts val="0"/>
              </a:spcBef>
              <a:spcAft>
                <a:spcPts val="0"/>
              </a:spcAft>
              <a:buClr>
                <a:schemeClr val="dk1"/>
              </a:buClr>
              <a:buSzPts val="1400"/>
              <a:buFont typeface="EB Garamond"/>
              <a:buChar char="⮚"/>
            </a:pPr>
            <a:r>
              <a:rPr lang="en-GB" sz="1200" i="0" u="none" strike="noStrike" cap="none">
                <a:solidFill>
                  <a:schemeClr val="dk1"/>
                </a:solidFill>
                <a:latin typeface="Bodoni MT"/>
                <a:ea typeface="EB Garamond"/>
                <a:cs typeface="EB Garamond"/>
                <a:sym typeface="EB Garamond"/>
              </a:rPr>
              <a:t>Seat comfort is essential for passenger satisfaction across all modes of travel.</a:t>
            </a:r>
            <a:endParaRPr lang="en-GB" sz="1200" i="0" u="none" strike="noStrike" cap="none">
              <a:solidFill>
                <a:schemeClr val="dk1"/>
              </a:solidFill>
              <a:latin typeface="Bodoni MT"/>
              <a:ea typeface="EB Garamond"/>
              <a:cs typeface="EB Garamond"/>
            </a:endParaRPr>
          </a:p>
          <a:p>
            <a:pPr marL="254000" marR="0" lvl="0" indent="-152400" algn="just" rtl="0">
              <a:spcBef>
                <a:spcPts val="0"/>
              </a:spcBef>
              <a:spcAft>
                <a:spcPts val="0"/>
              </a:spcAft>
              <a:buClr>
                <a:schemeClr val="dk1"/>
              </a:buClr>
              <a:buSzPts val="1500"/>
              <a:buFont typeface="Noto Sans Symbols"/>
              <a:buNone/>
            </a:pPr>
            <a:endParaRPr lang="en-GB" sz="1200" i="0" u="none" strike="noStrike" cap="none">
              <a:solidFill>
                <a:schemeClr val="dk1"/>
              </a:solidFill>
              <a:latin typeface="Bodoni MT"/>
              <a:ea typeface="EB Garamond"/>
              <a:cs typeface="EB Garamond"/>
            </a:endParaRPr>
          </a:p>
          <a:p>
            <a:pPr marL="254000" marR="0" lvl="0" indent="-241300" algn="just" rtl="0">
              <a:spcBef>
                <a:spcPts val="0"/>
              </a:spcBef>
              <a:spcAft>
                <a:spcPts val="0"/>
              </a:spcAft>
              <a:buClr>
                <a:schemeClr val="dk1"/>
              </a:buClr>
              <a:buSzPts val="1400"/>
              <a:buFont typeface="EB Garamond"/>
              <a:buChar char="⮚"/>
            </a:pPr>
            <a:r>
              <a:rPr lang="en-GB" sz="1200" i="0" u="none" strike="noStrike" cap="none">
                <a:solidFill>
                  <a:schemeClr val="dk1"/>
                </a:solidFill>
                <a:latin typeface="Bodoni MT"/>
                <a:ea typeface="EB Garamond"/>
                <a:cs typeface="EB Garamond"/>
                <a:sym typeface="EB Garamond"/>
              </a:rPr>
              <a:t>The plot reveals intriguing patterns: most satisfied customers rated seat comfort as 4 or 5, while unsatisfied customers' ratings ranged from 1 to 5, indicating a more moderate satisfaction level.</a:t>
            </a:r>
            <a:endParaRPr lang="en-GB" sz="1200" i="0" u="none" strike="noStrike" cap="none">
              <a:solidFill>
                <a:schemeClr val="dk1"/>
              </a:solidFill>
              <a:latin typeface="Bodoni MT"/>
              <a:ea typeface="EB Garamond"/>
              <a:cs typeface="EB Garamond"/>
            </a:endParaRPr>
          </a:p>
          <a:p>
            <a:pPr marL="254000" marR="0" lvl="0" indent="-152400" algn="just" rtl="0">
              <a:spcBef>
                <a:spcPts val="0"/>
              </a:spcBef>
              <a:spcAft>
                <a:spcPts val="0"/>
              </a:spcAft>
              <a:buClr>
                <a:schemeClr val="dk1"/>
              </a:buClr>
              <a:buSzPts val="1500"/>
              <a:buFont typeface="Noto Sans Symbols"/>
              <a:buNone/>
            </a:pPr>
            <a:endParaRPr lang="en-GB" sz="1200" i="0" u="none" strike="noStrike" cap="none">
              <a:solidFill>
                <a:schemeClr val="dk1"/>
              </a:solidFill>
              <a:latin typeface="Bodoni MT"/>
              <a:ea typeface="EB Garamond"/>
              <a:cs typeface="EB Garamond"/>
            </a:endParaRPr>
          </a:p>
          <a:p>
            <a:pPr marL="254000" marR="0" lvl="0" indent="-241300" algn="just" rtl="0">
              <a:spcBef>
                <a:spcPts val="0"/>
              </a:spcBef>
              <a:spcAft>
                <a:spcPts val="0"/>
              </a:spcAft>
              <a:buClr>
                <a:schemeClr val="dk1"/>
              </a:buClr>
              <a:buSzPts val="1400"/>
              <a:buFont typeface="EB Garamond"/>
              <a:buChar char="⮚"/>
            </a:pPr>
            <a:r>
              <a:rPr lang="en-GB" sz="1200" i="0" u="none" strike="noStrike" cap="none">
                <a:solidFill>
                  <a:schemeClr val="dk1"/>
                </a:solidFill>
                <a:latin typeface="Bodoni MT"/>
                <a:ea typeface="EB Garamond"/>
                <a:cs typeface="EB Garamond"/>
                <a:sym typeface="EB Garamond"/>
              </a:rPr>
              <a:t>Notably, all satisfied customers provided ratings above 0 for seat comfort, whereas unsatisfied customers included some who rated it as 0.</a:t>
            </a:r>
            <a:endParaRPr lang="en-GB" sz="1200" i="0" u="none" strike="noStrike" cap="none">
              <a:solidFill>
                <a:schemeClr val="dk1"/>
              </a:solidFill>
              <a:latin typeface="Bodoni MT"/>
              <a:ea typeface="EB Garamond"/>
              <a:cs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64018D0-E8F0-937F-9742-E66E0B1C4218}"/>
              </a:ext>
            </a:extLst>
          </p:cNvPr>
          <p:cNvPicPr>
            <a:picLocks noChangeAspect="1"/>
          </p:cNvPicPr>
          <p:nvPr/>
        </p:nvPicPr>
        <p:blipFill>
          <a:blip r:embed="rId2"/>
          <a:stretch>
            <a:fillRect/>
          </a:stretch>
        </p:blipFill>
        <p:spPr>
          <a:xfrm>
            <a:off x="2740486" y="822952"/>
            <a:ext cx="3665533" cy="3248610"/>
          </a:xfrm>
          <a:prstGeom prst="rect">
            <a:avLst/>
          </a:prstGeom>
        </p:spPr>
      </p:pic>
      <p:sp>
        <p:nvSpPr>
          <p:cNvPr id="5" name="TextBox 4">
            <a:extLst>
              <a:ext uri="{FF2B5EF4-FFF2-40B4-BE49-F238E27FC236}">
                <a16:creationId xmlns:a16="http://schemas.microsoft.com/office/drawing/2014/main" id="{DF47FCD3-17CB-3573-AED6-035E9AE2874A}"/>
              </a:ext>
            </a:extLst>
          </p:cNvPr>
          <p:cNvSpPr txBox="1"/>
          <p:nvPr/>
        </p:nvSpPr>
        <p:spPr>
          <a:xfrm>
            <a:off x="652963" y="4158831"/>
            <a:ext cx="78397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Bodoni MT"/>
              </a:rPr>
              <a:t>We conducted a</a:t>
            </a:r>
            <a:r>
              <a:rPr lang="en-GB" sz="1200">
                <a:solidFill>
                  <a:schemeClr val="tx1"/>
                </a:solidFill>
                <a:latin typeface="Bodoni MT"/>
              </a:rPr>
              <a:t> 𝛘</a:t>
            </a:r>
            <a:r>
              <a:rPr lang="en-GB" sz="1050" b="1" baseline="30000">
                <a:solidFill>
                  <a:schemeClr val="tx1"/>
                </a:solidFill>
                <a:latin typeface="Bodoni MT"/>
              </a:rPr>
              <a:t>2</a:t>
            </a:r>
            <a:r>
              <a:rPr lang="en-GB" sz="1200">
                <a:solidFill>
                  <a:schemeClr val="tx1"/>
                </a:solidFill>
                <a:latin typeface="Bodoni MT"/>
              </a:rPr>
              <a:t> test between customer satisfaction and inflight entertainment, cleanliness, food and drink options and seat comfort.</a:t>
            </a:r>
            <a:endParaRPr lang="en-US" sz="1200">
              <a:solidFill>
                <a:schemeClr val="tx1"/>
              </a:solidFill>
              <a:latin typeface="Bodoni MT"/>
            </a:endParaRPr>
          </a:p>
          <a:p>
            <a:r>
              <a:rPr lang="en-GB" sz="1200" i="1">
                <a:solidFill>
                  <a:schemeClr val="tx1"/>
                </a:solidFill>
                <a:latin typeface="Bodoni MT"/>
              </a:rPr>
              <a:t>H₀ = </a:t>
            </a:r>
            <a:r>
              <a:rPr lang="en-GB" sz="1200">
                <a:solidFill>
                  <a:schemeClr val="tx1"/>
                </a:solidFill>
                <a:latin typeface="Bodoni MT"/>
              </a:rPr>
              <a:t>Satisfaction is independent of the inflight entertainment, cleanliness, food and drink options and seat comfort.</a:t>
            </a:r>
          </a:p>
          <a:p>
            <a:r>
              <a:rPr lang="en" sz="1200" i="1">
                <a:solidFill>
                  <a:schemeClr val="dk1"/>
                </a:solidFill>
                <a:latin typeface="Bodoni MT"/>
              </a:rPr>
              <a:t>H</a:t>
            </a:r>
            <a:r>
              <a:rPr lang="en" sz="800" i="1" baseline="-25000">
                <a:solidFill>
                  <a:schemeClr val="dk1"/>
                </a:solidFill>
                <a:latin typeface="Bodoni MT"/>
              </a:rPr>
              <a:t>A </a:t>
            </a:r>
            <a:r>
              <a:rPr lang="en" sz="1200">
                <a:solidFill>
                  <a:schemeClr val="tx1"/>
                </a:solidFill>
                <a:latin typeface="Bodoni MT"/>
              </a:rPr>
              <a:t> = </a:t>
            </a:r>
            <a:r>
              <a:rPr lang="en-GB" sz="1200">
                <a:solidFill>
                  <a:schemeClr val="tx1"/>
                </a:solidFill>
                <a:latin typeface="Bodoni MT"/>
              </a:rPr>
              <a:t>Satisfaction is dependent on inflight entertainment, cleanliness, food and drink options and seat comfort.</a:t>
            </a:r>
          </a:p>
        </p:txBody>
      </p:sp>
      <p:sp>
        <p:nvSpPr>
          <p:cNvPr id="2" name="Rectangle 1">
            <a:extLst>
              <a:ext uri="{FF2B5EF4-FFF2-40B4-BE49-F238E27FC236}">
                <a16:creationId xmlns:a16="http://schemas.microsoft.com/office/drawing/2014/main" id="{A4A1328A-EEB9-9C86-6FEE-59D427D3E2CB}"/>
              </a:ext>
            </a:extLst>
          </p:cNvPr>
          <p:cNvSpPr/>
          <p:nvPr/>
        </p:nvSpPr>
        <p:spPr>
          <a:xfrm>
            <a:off x="2742405" y="821528"/>
            <a:ext cx="3659189" cy="3250407"/>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53200B7-3317-E612-5A38-265B9E3DC8D5}"/>
              </a:ext>
            </a:extLst>
          </p:cNvPr>
          <p:cNvSpPr txBox="1"/>
          <p:nvPr/>
        </p:nvSpPr>
        <p:spPr>
          <a:xfrm>
            <a:off x="722312" y="261937"/>
            <a:ext cx="7699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Bodoni MT"/>
              </a:rPr>
              <a:t>We conducted a 𝛘</a:t>
            </a:r>
            <a:r>
              <a:rPr lang="en-GB" sz="1000" b="1">
                <a:latin typeface="Bodoni MT"/>
              </a:rPr>
              <a:t>2</a:t>
            </a:r>
            <a:r>
              <a:rPr lang="en-GB" sz="1200">
                <a:latin typeface="Bodoni MT"/>
              </a:rPr>
              <a:t> test between customer satisfaction and inflight entertainment, cleanliness, food and drink options and seat comfort.</a:t>
            </a:r>
            <a:endParaRPr lang="en-US" sz="1200">
              <a:latin typeface="Bodoni MT"/>
            </a:endParaRPr>
          </a:p>
        </p:txBody>
      </p:sp>
    </p:spTree>
    <p:extLst>
      <p:ext uri="{BB962C8B-B14F-4D97-AF65-F5344CB8AC3E}">
        <p14:creationId xmlns:p14="http://schemas.microsoft.com/office/powerpoint/2010/main" val="37981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606496" y="-65731"/>
            <a:ext cx="7768200" cy="496500"/>
          </a:xfrm>
          <a:prstGeom prst="rect">
            <a:avLst/>
          </a:prstGeom>
          <a:noFill/>
          <a:ln>
            <a:noFill/>
          </a:ln>
        </p:spPr>
        <p:txBody>
          <a:bodyPr spcFirstLastPara="1" wrap="square" lIns="68575" tIns="34275" rIns="68575" bIns="34275" anchor="t" anchorCtr="0">
            <a:noAutofit/>
          </a:bodyPr>
          <a:lstStyle/>
          <a:p>
            <a:pPr marL="0" lvl="0" indent="0" algn="l" rtl="0">
              <a:lnSpc>
                <a:spcPct val="120000"/>
              </a:lnSpc>
              <a:spcBef>
                <a:spcPts val="0"/>
              </a:spcBef>
              <a:spcAft>
                <a:spcPts val="0"/>
              </a:spcAft>
              <a:buClr>
                <a:schemeClr val="dk1"/>
              </a:buClr>
              <a:buSzPts val="2400"/>
              <a:buFont typeface="Times New Roman"/>
              <a:buNone/>
            </a:pPr>
            <a:endParaRPr lang="en-US" sz="2100">
              <a:latin typeface="Bodoni MT"/>
              <a:ea typeface="EB Garamond"/>
              <a:cs typeface="EB Garamond"/>
            </a:endParaRPr>
          </a:p>
          <a:p>
            <a:pPr marL="0" lvl="0" indent="0" algn="ctr" rtl="0">
              <a:lnSpc>
                <a:spcPct val="120000"/>
              </a:lnSpc>
              <a:spcBef>
                <a:spcPts val="0"/>
              </a:spcBef>
              <a:spcAft>
                <a:spcPts val="0"/>
              </a:spcAft>
              <a:buClr>
                <a:schemeClr val="dk1"/>
              </a:buClr>
              <a:buSzPts val="2400"/>
              <a:buFont typeface="Times New Roman"/>
              <a:buNone/>
            </a:pPr>
            <a:r>
              <a:rPr lang="en" sz="2100" b="1">
                <a:latin typeface="Bodoni MT"/>
                <a:ea typeface="EB Garamond"/>
                <a:cs typeface="EB Garamond"/>
                <a:sym typeface="EB Garamond"/>
              </a:rPr>
              <a:t>Satisfaction vs Flight Distance</a:t>
            </a:r>
            <a:endParaRPr sz="2100" b="1">
              <a:latin typeface="Bodoni MT"/>
              <a:ea typeface="EB Garamond"/>
              <a:cs typeface="EB Garamond"/>
            </a:endParaRPr>
          </a:p>
        </p:txBody>
      </p:sp>
      <p:pic>
        <p:nvPicPr>
          <p:cNvPr id="162" name="Google Shape;162;p27" descr="A graph of a graph&#10;&#10;Description automatically generated"/>
          <p:cNvPicPr preferRelativeResize="0">
            <a:picLocks noGrp="1"/>
          </p:cNvPicPr>
          <p:nvPr>
            <p:ph type="body" idx="1"/>
          </p:nvPr>
        </p:nvPicPr>
        <p:blipFill rotWithShape="1">
          <a:blip r:embed="rId3">
            <a:alphaModFix/>
          </a:blip>
          <a:srcRect/>
          <a:stretch/>
        </p:blipFill>
        <p:spPr>
          <a:xfrm>
            <a:off x="378625" y="845928"/>
            <a:ext cx="3983420" cy="3799126"/>
          </a:xfrm>
          <a:prstGeom prst="rect">
            <a:avLst/>
          </a:prstGeom>
          <a:noFill/>
          <a:ln w="9525" cap="flat" cmpd="sng">
            <a:solidFill>
              <a:srgbClr val="00B0F0"/>
            </a:solidFill>
            <a:prstDash val="solid"/>
            <a:round/>
            <a:headEnd type="none" w="sm" len="sm"/>
            <a:tailEnd type="none" w="sm" len="sm"/>
          </a:ln>
        </p:spPr>
      </p:pic>
      <p:sp>
        <p:nvSpPr>
          <p:cNvPr id="163" name="Google Shape;163;p27"/>
          <p:cNvSpPr txBox="1"/>
          <p:nvPr/>
        </p:nvSpPr>
        <p:spPr>
          <a:xfrm>
            <a:off x="4490875" y="1314887"/>
            <a:ext cx="4445400" cy="2869986"/>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215900" marR="0" lvl="0" indent="-215900" algn="just" rtl="0">
              <a:spcBef>
                <a:spcPts val="0"/>
              </a:spcBef>
              <a:spcAft>
                <a:spcPts val="0"/>
              </a:spcAft>
              <a:buClr>
                <a:schemeClr val="dk1"/>
              </a:buClr>
              <a:buSzPts val="1400"/>
              <a:buFont typeface="EB Garamond"/>
              <a:buChar char="⮚"/>
            </a:pPr>
            <a:r>
              <a:rPr lang="en" sz="1400" i="0" u="none" strike="noStrike" cap="none">
                <a:solidFill>
                  <a:schemeClr val="dk1"/>
                </a:solidFill>
                <a:latin typeface="Bodoni MT"/>
                <a:ea typeface="EB Garamond"/>
                <a:cs typeface="EB Garamond"/>
                <a:sym typeface="EB Garamond"/>
              </a:rPr>
              <a:t>When it comes to airline travel, there are numerous routes available from point A to point B; however, the selection of a route is a critical decision due to various protocols and regulations.</a:t>
            </a:r>
            <a:endParaRPr lang="en-US" sz="1400" i="0" u="none" strike="noStrike" cap="none">
              <a:solidFill>
                <a:schemeClr val="dk1"/>
              </a:solidFill>
              <a:latin typeface="Bodoni MT"/>
              <a:ea typeface="EB Garamond"/>
              <a:cs typeface="EB Garamond"/>
            </a:endParaRPr>
          </a:p>
          <a:p>
            <a:pPr marL="215900" marR="0" lvl="0" indent="-127000" algn="just" rtl="0">
              <a:spcBef>
                <a:spcPts val="0"/>
              </a:spcBef>
              <a:spcAft>
                <a:spcPts val="0"/>
              </a:spcAft>
              <a:buClr>
                <a:schemeClr val="dk1"/>
              </a:buClr>
              <a:buSzPts val="1400"/>
              <a:buFont typeface="Noto Sans Symbols"/>
              <a:buNone/>
            </a:pPr>
            <a:endParaRPr lang="en-US" sz="1400" i="0" u="none" strike="noStrike" cap="none">
              <a:solidFill>
                <a:schemeClr val="dk1"/>
              </a:solidFill>
              <a:latin typeface="Bodoni MT"/>
              <a:ea typeface="EB Garamond"/>
              <a:cs typeface="EB Garamond"/>
            </a:endParaRPr>
          </a:p>
          <a:p>
            <a:pPr marL="215900" marR="0" lvl="0" indent="-215900" algn="just" rtl="0">
              <a:spcBef>
                <a:spcPts val="0"/>
              </a:spcBef>
              <a:spcAft>
                <a:spcPts val="0"/>
              </a:spcAft>
              <a:buClr>
                <a:schemeClr val="dk1"/>
              </a:buClr>
              <a:buSzPts val="1400"/>
              <a:buFont typeface="EB Garamond"/>
              <a:buChar char="⮚"/>
            </a:pPr>
            <a:r>
              <a:rPr lang="en" sz="1400" i="0" u="none" strike="noStrike" cap="none">
                <a:solidFill>
                  <a:schemeClr val="dk1"/>
                </a:solidFill>
                <a:latin typeface="Bodoni MT"/>
                <a:ea typeface="EB Garamond"/>
                <a:cs typeface="EB Garamond"/>
                <a:sym typeface="EB Garamond"/>
              </a:rPr>
              <a:t>Histogram depicts that few satisfied customers had travelled only within 0-2000 nautical miles.</a:t>
            </a:r>
            <a:endParaRPr lang="en-US" sz="1100">
              <a:solidFill>
                <a:schemeClr val="dk1"/>
              </a:solidFill>
              <a:latin typeface="Bodoni MT"/>
              <a:ea typeface="EB Garamond"/>
              <a:cs typeface="EB Garamond"/>
            </a:endParaRPr>
          </a:p>
          <a:p>
            <a:pPr marL="215900" marR="0" lvl="0" indent="-127000" algn="just" rtl="0">
              <a:spcBef>
                <a:spcPts val="0"/>
              </a:spcBef>
              <a:spcAft>
                <a:spcPts val="0"/>
              </a:spcAft>
              <a:buClr>
                <a:schemeClr val="dk1"/>
              </a:buClr>
              <a:buSzPts val="1400"/>
              <a:buFont typeface="Noto Sans Symbols"/>
              <a:buNone/>
            </a:pPr>
            <a:endParaRPr lang="en-US" sz="1400" i="0" u="none" strike="noStrike" cap="none">
              <a:solidFill>
                <a:schemeClr val="dk1"/>
              </a:solidFill>
              <a:latin typeface="Bodoni MT"/>
              <a:ea typeface="EB Garamond"/>
              <a:cs typeface="EB Garamond"/>
            </a:endParaRPr>
          </a:p>
          <a:p>
            <a:pPr marL="215900" marR="0" lvl="0" indent="-215900" algn="just" rtl="0">
              <a:spcBef>
                <a:spcPts val="0"/>
              </a:spcBef>
              <a:spcAft>
                <a:spcPts val="0"/>
              </a:spcAft>
              <a:buClr>
                <a:schemeClr val="dk1"/>
              </a:buClr>
              <a:buSzPts val="1400"/>
              <a:buFont typeface="EB Garamond"/>
              <a:buChar char="⮚"/>
            </a:pPr>
            <a:r>
              <a:rPr lang="en" sz="1400" i="0" u="none" strike="noStrike" cap="none">
                <a:solidFill>
                  <a:schemeClr val="dk1"/>
                </a:solidFill>
                <a:latin typeface="Bodoni MT"/>
                <a:ea typeface="EB Garamond"/>
                <a:cs typeface="EB Garamond"/>
                <a:sym typeface="EB Garamond"/>
              </a:rPr>
              <a:t>Most travelers expressed dissatisfaction with flight distances.</a:t>
            </a:r>
            <a:endParaRPr lang="en-US" sz="1100">
              <a:solidFill>
                <a:schemeClr val="dk1"/>
              </a:solidFill>
              <a:latin typeface="Bodoni MT"/>
              <a:ea typeface="EB Garamond"/>
              <a:cs typeface="EB Garamond"/>
            </a:endParaRPr>
          </a:p>
          <a:p>
            <a:pPr marL="215900" marR="0" lvl="0" indent="-127000" algn="just" rtl="0">
              <a:spcBef>
                <a:spcPts val="0"/>
              </a:spcBef>
              <a:spcAft>
                <a:spcPts val="0"/>
              </a:spcAft>
              <a:buClr>
                <a:schemeClr val="dk1"/>
              </a:buClr>
              <a:buSzPts val="1400"/>
              <a:buFont typeface="Noto Sans Symbols"/>
              <a:buNone/>
            </a:pPr>
            <a:endParaRPr lang="en-US" sz="1400" i="0" u="none" strike="noStrike" cap="none">
              <a:solidFill>
                <a:schemeClr val="dk1"/>
              </a:solidFill>
              <a:latin typeface="Bodoni MT"/>
              <a:ea typeface="EB Garamond"/>
              <a:cs typeface="EB Garamond"/>
            </a:endParaRPr>
          </a:p>
          <a:p>
            <a:pPr marL="215900" marR="0" lvl="0" indent="-215900" algn="just" rtl="0">
              <a:spcBef>
                <a:spcPts val="0"/>
              </a:spcBef>
              <a:spcAft>
                <a:spcPts val="0"/>
              </a:spcAft>
              <a:buClr>
                <a:schemeClr val="dk1"/>
              </a:buClr>
              <a:buSzPts val="1400"/>
              <a:buFont typeface="EB Garamond"/>
              <a:buChar char="⮚"/>
            </a:pPr>
            <a:r>
              <a:rPr lang="en" sz="1400" i="0" u="none" strike="noStrike" cap="none">
                <a:solidFill>
                  <a:schemeClr val="dk1"/>
                </a:solidFill>
                <a:latin typeface="Bodoni MT"/>
                <a:ea typeface="EB Garamond"/>
                <a:cs typeface="EB Garamond"/>
                <a:sym typeface="EB Garamond"/>
              </a:rPr>
              <a:t>Airlines must prioritize optimal routes for customer satisfaction.</a:t>
            </a:r>
            <a:endParaRPr lang="en-US" sz="1100">
              <a:solidFill>
                <a:schemeClr val="dk1"/>
              </a:solidFill>
              <a:latin typeface="Bodoni MT"/>
              <a:ea typeface="EB Garamond"/>
              <a:cs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AC54B4CC-66C3-7A8E-7F58-B6DA92675178}"/>
              </a:ext>
            </a:extLst>
          </p:cNvPr>
          <p:cNvPicPr>
            <a:picLocks noChangeAspect="1"/>
          </p:cNvPicPr>
          <p:nvPr/>
        </p:nvPicPr>
        <p:blipFill>
          <a:blip r:embed="rId2"/>
          <a:stretch>
            <a:fillRect/>
          </a:stretch>
        </p:blipFill>
        <p:spPr>
          <a:xfrm>
            <a:off x="785811" y="1397001"/>
            <a:ext cx="7664281" cy="2089024"/>
          </a:xfrm>
          <a:prstGeom prst="rect">
            <a:avLst/>
          </a:prstGeom>
        </p:spPr>
      </p:pic>
      <p:sp>
        <p:nvSpPr>
          <p:cNvPr id="5" name="TextBox 4">
            <a:extLst>
              <a:ext uri="{FF2B5EF4-FFF2-40B4-BE49-F238E27FC236}">
                <a16:creationId xmlns:a16="http://schemas.microsoft.com/office/drawing/2014/main" id="{88C6EC78-B2FE-C94D-F466-935D7248C508}"/>
              </a:ext>
            </a:extLst>
          </p:cNvPr>
          <p:cNvSpPr txBox="1"/>
          <p:nvPr/>
        </p:nvSpPr>
        <p:spPr>
          <a:xfrm>
            <a:off x="785811" y="3746499"/>
            <a:ext cx="76676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300" dirty="0">
                <a:solidFill>
                  <a:schemeClr val="dk1"/>
                </a:solidFill>
                <a:latin typeface="Bodoni MT"/>
              </a:rPr>
              <a:t>Here, </a:t>
            </a:r>
            <a:r>
              <a:rPr lang="en" sz="1300" i="1" dirty="0">
                <a:solidFill>
                  <a:schemeClr val="dk1"/>
                </a:solidFill>
                <a:latin typeface="Bodoni MT"/>
              </a:rPr>
              <a:t>H₀</a:t>
            </a:r>
            <a:r>
              <a:rPr lang="en" sz="1300" dirty="0">
                <a:solidFill>
                  <a:schemeClr val="dk1"/>
                </a:solidFill>
                <a:latin typeface="Bodoni MT"/>
              </a:rPr>
              <a:t> = The mean of the number of satisfied passengers compared to the mean of number of dissatisfied/neutral passengers based on flight distance are the same.</a:t>
            </a:r>
            <a:endParaRPr lang="en-US" sz="1300" dirty="0">
              <a:solidFill>
                <a:schemeClr val="dk1"/>
              </a:solidFill>
              <a:latin typeface="Bodoni MT"/>
            </a:endParaRPr>
          </a:p>
          <a:p>
            <a:r>
              <a:rPr lang="en" sz="1300" dirty="0">
                <a:solidFill>
                  <a:schemeClr val="dk1"/>
                </a:solidFill>
                <a:latin typeface="Bodoni MT"/>
              </a:rPr>
              <a:t>and,</a:t>
            </a:r>
            <a:r>
              <a:rPr lang="en" sz="1300" b="1" dirty="0">
                <a:solidFill>
                  <a:schemeClr val="dk1"/>
                </a:solidFill>
                <a:latin typeface="Bodoni MT"/>
              </a:rPr>
              <a:t> </a:t>
            </a:r>
            <a:r>
              <a:rPr lang="en" sz="1300" i="1" dirty="0">
                <a:solidFill>
                  <a:schemeClr val="dk1"/>
                </a:solidFill>
                <a:latin typeface="Bodoni MT"/>
              </a:rPr>
              <a:t>H</a:t>
            </a:r>
            <a:r>
              <a:rPr lang="en" sz="900" i="1" baseline="-25000" dirty="0">
                <a:solidFill>
                  <a:schemeClr val="dk1"/>
                </a:solidFill>
                <a:latin typeface="Bodoni MT"/>
              </a:rPr>
              <a:t>A</a:t>
            </a:r>
            <a:r>
              <a:rPr lang="en" sz="1300" dirty="0">
                <a:solidFill>
                  <a:schemeClr val="dk1"/>
                </a:solidFill>
                <a:latin typeface="Bodoni MT"/>
              </a:rPr>
              <a:t> = The mean of the number of satisfied passengers compared to the mean of number of dissatisfied/neutral passengers based on flight distance are </a:t>
            </a:r>
            <a:r>
              <a:rPr lang="en" sz="1300" b="1" dirty="0">
                <a:solidFill>
                  <a:schemeClr val="dk1"/>
                </a:solidFill>
                <a:latin typeface="Bodoni MT"/>
              </a:rPr>
              <a:t>not </a:t>
            </a:r>
            <a:r>
              <a:rPr lang="en" sz="1300" dirty="0">
                <a:solidFill>
                  <a:schemeClr val="dk1"/>
                </a:solidFill>
                <a:latin typeface="Bodoni MT"/>
              </a:rPr>
              <a:t>the same.</a:t>
            </a:r>
          </a:p>
        </p:txBody>
      </p:sp>
      <p:sp>
        <p:nvSpPr>
          <p:cNvPr id="2" name="Rectangle 1">
            <a:extLst>
              <a:ext uri="{FF2B5EF4-FFF2-40B4-BE49-F238E27FC236}">
                <a16:creationId xmlns:a16="http://schemas.microsoft.com/office/drawing/2014/main" id="{9A5B2012-0882-907D-49BB-B5DF870FA6B0}"/>
              </a:ext>
            </a:extLst>
          </p:cNvPr>
          <p:cNvSpPr/>
          <p:nvPr/>
        </p:nvSpPr>
        <p:spPr>
          <a:xfrm>
            <a:off x="785812" y="1369219"/>
            <a:ext cx="7663656" cy="2087562"/>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1983B30-7D01-4A87-70B0-4B6268323B91}"/>
              </a:ext>
            </a:extLst>
          </p:cNvPr>
          <p:cNvSpPr txBox="1"/>
          <p:nvPr/>
        </p:nvSpPr>
        <p:spPr>
          <a:xfrm>
            <a:off x="785812" y="571501"/>
            <a:ext cx="7663658" cy="508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300">
                <a:solidFill>
                  <a:schemeClr val="dk1"/>
                </a:solidFill>
                <a:latin typeface="Bodoni MT"/>
              </a:rPr>
              <a:t>In order to understand the variation of satisfaction levels versus flight distance, we performed a Welch Two Sample t-test on the satisfaction and flight distance variables.</a:t>
            </a:r>
            <a:endParaRPr lang="en-US" sz="1300">
              <a:solidFill>
                <a:schemeClr val="dk1"/>
              </a:solidFill>
              <a:latin typeface="Bodoni MT"/>
            </a:endParaRPr>
          </a:p>
        </p:txBody>
      </p:sp>
    </p:spTree>
    <p:extLst>
      <p:ext uri="{BB962C8B-B14F-4D97-AF65-F5344CB8AC3E}">
        <p14:creationId xmlns:p14="http://schemas.microsoft.com/office/powerpoint/2010/main" val="252424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613181" y="191544"/>
            <a:ext cx="8174265" cy="758175"/>
          </a:xfrm>
          <a:prstGeom prst="rect">
            <a:avLst/>
          </a:prstGeom>
          <a:noFill/>
          <a:ln>
            <a:noFill/>
          </a:ln>
        </p:spPr>
        <p:txBody>
          <a:bodyPr spcFirstLastPara="1" wrap="square" lIns="68575" tIns="34275" rIns="68575" bIns="34275" anchor="t" anchorCtr="0">
            <a:normAutofit/>
          </a:bodyPr>
          <a:lstStyle/>
          <a:p>
            <a:pPr algn="ctr">
              <a:buSzPts val="2400"/>
            </a:pPr>
            <a:r>
              <a:rPr lang="en" sz="1700" b="1">
                <a:latin typeface="Bodoni MT"/>
                <a:ea typeface="EB Garamond"/>
                <a:sym typeface="EB Garamond"/>
              </a:rPr>
              <a:t>Flight</a:t>
            </a:r>
            <a:r>
              <a:rPr lang="en" sz="1700" b="1">
                <a:latin typeface="Bodoni MT"/>
                <a:ea typeface="EB Garamond"/>
                <a:cs typeface="EB Garamond"/>
                <a:sym typeface="EB Garamond"/>
              </a:rPr>
              <a:t> Distance vs Class based on Satisfaction</a:t>
            </a:r>
            <a:endParaRPr lang="en-US" sz="1700" b="1">
              <a:latin typeface="Bodoni MT"/>
              <a:ea typeface="EB Garamond"/>
              <a:cs typeface="EB Garamond"/>
            </a:endParaRPr>
          </a:p>
        </p:txBody>
      </p:sp>
      <p:pic>
        <p:nvPicPr>
          <p:cNvPr id="169" name="Google Shape;169;p28"/>
          <p:cNvPicPr preferRelativeResize="0">
            <a:picLocks noGrp="1"/>
          </p:cNvPicPr>
          <p:nvPr>
            <p:ph type="body" idx="1"/>
          </p:nvPr>
        </p:nvPicPr>
        <p:blipFill rotWithShape="1">
          <a:blip r:embed="rId3">
            <a:alphaModFix/>
          </a:blip>
          <a:srcRect/>
          <a:stretch/>
        </p:blipFill>
        <p:spPr>
          <a:xfrm>
            <a:off x="2256958" y="685111"/>
            <a:ext cx="4884094" cy="3296348"/>
          </a:xfrm>
          <a:prstGeom prst="rect">
            <a:avLst/>
          </a:prstGeom>
          <a:noFill/>
          <a:ln w="9525" cap="flat" cmpd="sng">
            <a:solidFill>
              <a:srgbClr val="00B0F0"/>
            </a:solidFill>
            <a:prstDash val="solid"/>
            <a:round/>
            <a:headEnd type="none" w="sm" len="sm"/>
            <a:tailEnd type="none" w="sm" len="sm"/>
          </a:ln>
        </p:spPr>
      </p:pic>
      <p:sp>
        <p:nvSpPr>
          <p:cNvPr id="170" name="Google Shape;170;p28"/>
          <p:cNvSpPr txBox="1"/>
          <p:nvPr/>
        </p:nvSpPr>
        <p:spPr>
          <a:xfrm>
            <a:off x="488370" y="4180161"/>
            <a:ext cx="8419140" cy="71555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r>
              <a:rPr lang="en" dirty="0">
                <a:solidFill>
                  <a:schemeClr val="dk1"/>
                </a:solidFill>
                <a:latin typeface="Bodoni MT"/>
                <a:ea typeface="EB Garamond"/>
                <a:cs typeface="EB Garamond"/>
                <a:sym typeface="EB Garamond"/>
              </a:rPr>
              <a:t>The plot suggests that passengers traveling between 2000 and 3000 nautical miles exclusively opted for business class, while Economy and Economy Plus (Eco Plus) travelers covered a maximum distance of 1000 nautical </a:t>
            </a:r>
            <a:r>
              <a:rPr lang="en">
                <a:solidFill>
                  <a:schemeClr val="dk1"/>
                </a:solidFill>
                <a:latin typeface="Bodoni MT"/>
                <a:ea typeface="EB Garamond"/>
                <a:cs typeface="EB Garamond"/>
                <a:sym typeface="EB Garamond"/>
              </a:rPr>
              <a:t>miles.</a:t>
            </a:r>
            <a:endParaRPr lang="en-US" i="0" u="none" strike="noStrike" cap="none" dirty="0">
              <a:solidFill>
                <a:schemeClr val="dk1"/>
              </a:solidFill>
              <a:latin typeface="Bodoni MT"/>
              <a:ea typeface="EB Garamond"/>
              <a:cs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156"/>
            <a:lum/>
          </a:blip>
          <a:srcRect/>
          <a:stretch>
            <a:fillRect t="-51000" b="-5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AEACE-6D7F-4149-E488-A58EF94C34D1}"/>
              </a:ext>
            </a:extLst>
          </p:cNvPr>
          <p:cNvSpPr>
            <a:spLocks noGrp="1"/>
          </p:cNvSpPr>
          <p:nvPr>
            <p:ph type="body" idx="1"/>
          </p:nvPr>
        </p:nvSpPr>
        <p:spPr>
          <a:xfrm>
            <a:off x="397215" y="1433981"/>
            <a:ext cx="7768250" cy="3086101"/>
          </a:xfrm>
        </p:spPr>
        <p:txBody>
          <a:bodyPr spcFirstLastPara="1" wrap="square" lIns="68575" tIns="34275" rIns="68575" bIns="34275" anchor="t" anchorCtr="0">
            <a:noAutofit/>
          </a:bodyPr>
          <a:lstStyle/>
          <a:p>
            <a:r>
              <a:rPr lang="en-US" sz="1200">
                <a:solidFill>
                  <a:schemeClr val="tx1"/>
                </a:solidFill>
                <a:highlight>
                  <a:srgbClr val="FFFF00"/>
                </a:highlight>
                <a:latin typeface="Bodoni MT"/>
              </a:rPr>
              <a:t>In conclusion, a variety of demographic statistics, service quality attributes, and flight-related variables all have a major impact on customer satisfaction. </a:t>
            </a:r>
          </a:p>
          <a:p>
            <a:pPr marL="146050" indent="0">
              <a:buNone/>
            </a:pPr>
            <a:endParaRPr lang="en-US" sz="1200">
              <a:solidFill>
                <a:schemeClr val="tx1"/>
              </a:solidFill>
              <a:highlight>
                <a:srgbClr val="FFFF00"/>
              </a:highlight>
              <a:latin typeface="Bodoni MT"/>
            </a:endParaRPr>
          </a:p>
          <a:p>
            <a:r>
              <a:rPr lang="en-US" sz="1200">
                <a:solidFill>
                  <a:schemeClr val="tx1"/>
                </a:solidFill>
                <a:highlight>
                  <a:srgbClr val="FFFF00"/>
                </a:highlight>
                <a:latin typeface="Bodoni MT"/>
              </a:rPr>
              <a:t>These insights are quite valuable and will help any airline make necessary changes that will not only improve overall customer satisfaction but also attract more customers. </a:t>
            </a:r>
          </a:p>
          <a:p>
            <a:endParaRPr lang="en-US" sz="1200">
              <a:solidFill>
                <a:schemeClr val="tx1"/>
              </a:solidFill>
              <a:highlight>
                <a:srgbClr val="FFFF00"/>
              </a:highlight>
              <a:latin typeface="Bodoni MT"/>
            </a:endParaRPr>
          </a:p>
          <a:p>
            <a:r>
              <a:rPr lang="en-US" sz="1200">
                <a:solidFill>
                  <a:schemeClr val="tx1"/>
                </a:solidFill>
                <a:highlight>
                  <a:srgbClr val="FFFF00"/>
                </a:highlight>
                <a:latin typeface="Bodoni MT"/>
              </a:rPr>
              <a:t>By incorporating customer ratings into their decision-making process and implementing changes based on the analysis performed, airlines can take a significant step towards enhancing the overall flying experience for passengers. This customer-centric approach is likely to not only improve customer satisfaction but also contribute to an increase in the number of passengers, as travelers are more likely to choose those airlines that actively listen to and address their concerns.</a:t>
            </a:r>
          </a:p>
          <a:p>
            <a:endParaRPr lang="en-US" sz="1200">
              <a:solidFill>
                <a:schemeClr val="tx1"/>
              </a:solidFill>
              <a:highlight>
                <a:srgbClr val="FFFF00"/>
              </a:highlight>
              <a:latin typeface="Bodoni MT"/>
            </a:endParaRPr>
          </a:p>
          <a:p>
            <a:endParaRPr lang="en-US" sz="1200">
              <a:solidFill>
                <a:schemeClr val="tx1"/>
              </a:solidFill>
              <a:highlight>
                <a:srgbClr val="FFFF00"/>
              </a:highlight>
              <a:latin typeface="Bodoni MT"/>
            </a:endParaRPr>
          </a:p>
        </p:txBody>
      </p:sp>
      <p:sp>
        <p:nvSpPr>
          <p:cNvPr id="4" name="Rectangle 3">
            <a:extLst>
              <a:ext uri="{FF2B5EF4-FFF2-40B4-BE49-F238E27FC236}">
                <a16:creationId xmlns:a16="http://schemas.microsoft.com/office/drawing/2014/main" id="{6ABFA29D-8A76-D91F-61CF-9309DBFFEB58}"/>
              </a:ext>
            </a:extLst>
          </p:cNvPr>
          <p:cNvSpPr/>
          <p:nvPr/>
        </p:nvSpPr>
        <p:spPr>
          <a:xfrm>
            <a:off x="846461" y="504702"/>
            <a:ext cx="2579688" cy="642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cs typeface="Arial"/>
            </a:endParaRPr>
          </a:p>
        </p:txBody>
      </p:sp>
      <p:sp>
        <p:nvSpPr>
          <p:cNvPr id="5" name="TextBox 4">
            <a:extLst>
              <a:ext uri="{FF2B5EF4-FFF2-40B4-BE49-F238E27FC236}">
                <a16:creationId xmlns:a16="http://schemas.microsoft.com/office/drawing/2014/main" id="{4BF71342-E4A0-BBB2-07FE-727FDCE6BA4B}"/>
              </a:ext>
            </a:extLst>
          </p:cNvPr>
          <p:cNvSpPr txBox="1"/>
          <p:nvPr/>
        </p:nvSpPr>
        <p:spPr>
          <a:xfrm>
            <a:off x="235386" y="564233"/>
            <a:ext cx="3881437"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dirty="0">
                <a:latin typeface="Bodoni MT"/>
              </a:rPr>
              <a:t>CONCLUSION</a:t>
            </a:r>
            <a:endParaRPr lang="en-US" sz="2800" dirty="0">
              <a:latin typeface="Bodoni MT"/>
            </a:endParaRPr>
          </a:p>
        </p:txBody>
      </p:sp>
    </p:spTree>
    <p:extLst>
      <p:ext uri="{BB962C8B-B14F-4D97-AF65-F5344CB8AC3E}">
        <p14:creationId xmlns:p14="http://schemas.microsoft.com/office/powerpoint/2010/main" val="336459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C3BC-0D0A-2CB3-FB79-6015F7CD70E7}"/>
              </a:ext>
            </a:extLst>
          </p:cNvPr>
          <p:cNvSpPr>
            <a:spLocks noGrp="1"/>
          </p:cNvSpPr>
          <p:nvPr>
            <p:ph type="title"/>
          </p:nvPr>
        </p:nvSpPr>
        <p:spPr>
          <a:xfrm>
            <a:off x="547373" y="177604"/>
            <a:ext cx="2665059" cy="1236707"/>
          </a:xfrm>
        </p:spPr>
        <p:txBody>
          <a:bodyPr anchor="t">
            <a:normAutofit/>
          </a:bodyPr>
          <a:lstStyle/>
          <a:p>
            <a:r>
              <a:rPr lang="en-US" b="0" cap="all">
                <a:latin typeface="Bodoni MT"/>
              </a:rPr>
              <a:t>AIRLINES???</a:t>
            </a:r>
            <a:endParaRPr lang="en-US" b="0">
              <a:latin typeface="Bodoni MT"/>
            </a:endParaRPr>
          </a:p>
          <a:p>
            <a:endParaRPr lang="en-US">
              <a:latin typeface="Bodoni MT"/>
            </a:endParaRPr>
          </a:p>
        </p:txBody>
      </p:sp>
      <p:sp>
        <p:nvSpPr>
          <p:cNvPr id="3" name="Content Placeholder 2">
            <a:extLst>
              <a:ext uri="{FF2B5EF4-FFF2-40B4-BE49-F238E27FC236}">
                <a16:creationId xmlns:a16="http://schemas.microsoft.com/office/drawing/2014/main" id="{0A0B3472-D959-DF88-987E-1DC1F0E92607}"/>
              </a:ext>
            </a:extLst>
          </p:cNvPr>
          <p:cNvSpPr>
            <a:spLocks noGrp="1"/>
          </p:cNvSpPr>
          <p:nvPr>
            <p:ph idx="1"/>
          </p:nvPr>
        </p:nvSpPr>
        <p:spPr>
          <a:xfrm>
            <a:off x="183086" y="929413"/>
            <a:ext cx="3149247" cy="3909377"/>
          </a:xfrm>
        </p:spPr>
        <p:txBody>
          <a:bodyPr vert="horz" lIns="68580" tIns="34290" rIns="68580" bIns="34290" rtlCol="0" anchor="t">
            <a:noAutofit/>
          </a:bodyPr>
          <a:lstStyle/>
          <a:p>
            <a:pPr marL="257175" indent="-257175">
              <a:lnSpc>
                <a:spcPct val="110000"/>
              </a:lnSpc>
              <a:buFont typeface="Wingdings,Sans-Serif" panose="020B0604020202020204" pitchFamily="34" charset="0"/>
              <a:buChar char="Ø"/>
            </a:pPr>
            <a:r>
              <a:rPr lang="en-US" sz="1200">
                <a:latin typeface="EB Garamond"/>
                <a:ea typeface="EB Garamond"/>
                <a:cs typeface="Calibri"/>
              </a:rPr>
              <a:t>The airline industry is valued at $762.8 billion in 2023.</a:t>
            </a:r>
          </a:p>
          <a:p>
            <a:pPr marL="257175" indent="-257175">
              <a:lnSpc>
                <a:spcPct val="110000"/>
              </a:lnSpc>
              <a:buFont typeface="Wingdings,Sans-Serif" panose="020B0604020202020204" pitchFamily="34" charset="0"/>
              <a:buChar char="Ø"/>
            </a:pPr>
            <a:r>
              <a:rPr lang="en-US" sz="1200">
                <a:latin typeface="EB Garamond"/>
                <a:ea typeface="EB Garamond"/>
                <a:cs typeface="Calibri"/>
              </a:rPr>
              <a:t>It ranks as the second largest global transportation system.</a:t>
            </a:r>
          </a:p>
          <a:p>
            <a:pPr marL="257175" indent="-257175">
              <a:lnSpc>
                <a:spcPct val="110000"/>
              </a:lnSpc>
              <a:buFont typeface="Wingdings,Sans-Serif" panose="020B0604020202020204" pitchFamily="34" charset="0"/>
              <a:buChar char="Ø"/>
            </a:pPr>
            <a:r>
              <a:rPr lang="en-US" sz="1200">
                <a:latin typeface="EB Garamond"/>
                <a:ea typeface="EB Garamond"/>
                <a:cs typeface="Calibri"/>
              </a:rPr>
              <a:t>Approximately 100,000 flights take off and land worldwide each day.</a:t>
            </a:r>
          </a:p>
          <a:p>
            <a:pPr marL="257175" indent="-257175">
              <a:lnSpc>
                <a:spcPct val="110000"/>
              </a:lnSpc>
              <a:buFont typeface="Wingdings,Sans-Serif" panose="020B0604020202020204" pitchFamily="34" charset="0"/>
              <a:buChar char="Ø"/>
            </a:pPr>
            <a:r>
              <a:rPr lang="en-US" sz="1200">
                <a:latin typeface="EB Garamond"/>
                <a:ea typeface="EB Garamond"/>
                <a:cs typeface="Calibri"/>
              </a:rPr>
              <a:t>Globally, around 7 billion passengers traveled by different airlines in 2022.</a:t>
            </a:r>
          </a:p>
          <a:p>
            <a:pPr marL="257175" indent="-257175">
              <a:lnSpc>
                <a:spcPct val="110000"/>
              </a:lnSpc>
              <a:buFont typeface="Wingdings,Sans-Serif" panose="020B0604020202020204" pitchFamily="34" charset="0"/>
              <a:buChar char="Ø"/>
            </a:pPr>
            <a:r>
              <a:rPr lang="en-US" sz="1200">
                <a:latin typeface="EB Garamond"/>
                <a:ea typeface="EB Garamond"/>
                <a:cs typeface="Calibri"/>
              </a:rPr>
              <a:t>Surprisingly, about 20% of the world's population has never flown.</a:t>
            </a:r>
          </a:p>
          <a:p>
            <a:pPr marL="257175" indent="-257175">
              <a:lnSpc>
                <a:spcPct val="110000"/>
              </a:lnSpc>
              <a:buFont typeface="Wingdings,Sans-Serif" panose="020B0604020202020204" pitchFamily="34" charset="0"/>
              <a:buChar char="Ø"/>
            </a:pPr>
            <a:r>
              <a:rPr lang="en-US" sz="1200">
                <a:latin typeface="EB Garamond"/>
                <a:ea typeface="EB Garamond"/>
                <a:cs typeface="Calibri"/>
              </a:rPr>
              <a:t>Alarmingly, 52% of air travelers in the United States express discomfort with their flight experiences, making it the second largest air travel market worldwide.</a:t>
            </a:r>
          </a:p>
          <a:p>
            <a:pPr>
              <a:lnSpc>
                <a:spcPct val="110000"/>
              </a:lnSpc>
            </a:pPr>
            <a:endParaRPr lang="en-US" sz="800">
              <a:latin typeface="Bodoni MT"/>
              <a:cs typeface="Calibri"/>
            </a:endParaRPr>
          </a:p>
        </p:txBody>
      </p:sp>
      <p:sp>
        <p:nvSpPr>
          <p:cNvPr id="9" name="Date Placeholder 9">
            <a:extLst>
              <a:ext uri="{FF2B5EF4-FFF2-40B4-BE49-F238E27FC236}">
                <a16:creationId xmlns:a16="http://schemas.microsoft.com/office/drawing/2014/main" id="{DCB82115-2368-6E44-41EB-ABCC2B8FB932}"/>
              </a:ext>
            </a:extLst>
          </p:cNvPr>
          <p:cNvSpPr>
            <a:spLocks noGrp="1"/>
          </p:cNvSpPr>
          <p:nvPr>
            <p:ph type="dt" sz="half" idx="10"/>
          </p:nvPr>
        </p:nvSpPr>
        <p:spPr>
          <a:xfrm>
            <a:off x="102870" y="4839752"/>
            <a:ext cx="2620736" cy="273844"/>
          </a:xfrm>
        </p:spPr>
        <p:txBody>
          <a:bodyPr/>
          <a:lstStyle/>
          <a:p>
            <a:pPr>
              <a:spcAft>
                <a:spcPts val="450"/>
              </a:spcAft>
            </a:pPr>
            <a:fld id="{36EEDDE2-D916-4F9A-9650-DB1D30A8FDDC}" type="datetime1">
              <a:rPr lang="en-US" smtClean="0"/>
              <a:pPr>
                <a:spcAft>
                  <a:spcPts val="450"/>
                </a:spcAft>
              </a:pPr>
              <a:t>10/25/23</a:t>
            </a:fld>
            <a:endParaRPr lang="en-US"/>
          </a:p>
        </p:txBody>
      </p:sp>
      <p:pic>
        <p:nvPicPr>
          <p:cNvPr id="5" name="Picture 4" descr="Plane on tarmac">
            <a:extLst>
              <a:ext uri="{FF2B5EF4-FFF2-40B4-BE49-F238E27FC236}">
                <a16:creationId xmlns:a16="http://schemas.microsoft.com/office/drawing/2014/main" id="{7DA61420-5926-20CF-6E97-ADC40D390D42}"/>
              </a:ext>
            </a:extLst>
          </p:cNvPr>
          <p:cNvPicPr>
            <a:picLocks noChangeAspect="1"/>
          </p:cNvPicPr>
          <p:nvPr/>
        </p:nvPicPr>
        <p:blipFill rotWithShape="1">
          <a:blip r:embed="rId2"/>
          <a:srcRect l="26079" r="1617" b="-3"/>
          <a:stretch/>
        </p:blipFill>
        <p:spPr>
          <a:xfrm>
            <a:off x="3564412" y="7"/>
            <a:ext cx="5579588" cy="5143493"/>
          </a:xfrm>
          <a:prstGeom prst="rect">
            <a:avLst/>
          </a:prstGeom>
          <a:noFill/>
        </p:spPr>
      </p:pic>
      <p:sp>
        <p:nvSpPr>
          <p:cNvPr id="13" name="Slide Number Placeholder 11">
            <a:extLst>
              <a:ext uri="{FF2B5EF4-FFF2-40B4-BE49-F238E27FC236}">
                <a16:creationId xmlns:a16="http://schemas.microsoft.com/office/drawing/2014/main" id="{8298AED6-FDA1-2358-192E-99EEAF6A8CB8}"/>
              </a:ext>
            </a:extLst>
          </p:cNvPr>
          <p:cNvSpPr>
            <a:spLocks noGrp="1"/>
          </p:cNvSpPr>
          <p:nvPr>
            <p:ph type="sldNum" sz="quarter" idx="12"/>
          </p:nvPr>
        </p:nvSpPr>
        <p:spPr>
          <a:xfrm>
            <a:off x="8724122" y="4839752"/>
            <a:ext cx="321905" cy="273844"/>
          </a:xfrm>
        </p:spPr>
        <p:txBody>
          <a:bodyPr/>
          <a:lstStyle/>
          <a:p>
            <a:pPr>
              <a:spcAft>
                <a:spcPts val="450"/>
              </a:spcAft>
            </a:pPr>
            <a:fld id="{6F391B04-159E-4284-919C-20BE23D169A4}" type="slidenum">
              <a:rPr lang="en-US" dirty="0" smtClean="0">
                <a:solidFill>
                  <a:srgbClr val="FFFFFF"/>
                </a:solidFill>
                <a:effectLst>
                  <a:outerShdw blurRad="38100" dist="38100" dir="2700000" algn="tl">
                    <a:srgbClr val="000000">
                      <a:alpha val="43137"/>
                    </a:srgbClr>
                  </a:outerShdw>
                </a:effectLst>
              </a:rPr>
              <a:pPr>
                <a:spcAft>
                  <a:spcPts val="450"/>
                </a:spcAft>
              </a:pPr>
              <a:t>2</a:t>
            </a:fld>
            <a:endParaRPr lang="en-US">
              <a:solidFill>
                <a:srgbClr val="FFFFFF"/>
              </a:solidFill>
              <a:effectLst>
                <a:outerShdw blurRad="38100" dist="38100" dir="2700000" algn="tl">
                  <a:srgbClr val="000000">
                    <a:alpha val="43137"/>
                  </a:srgbClr>
                </a:outerShdw>
              </a:effectLst>
            </a:endParaRPr>
          </a:p>
        </p:txBody>
      </p:sp>
      <p:cxnSp>
        <p:nvCxnSpPr>
          <p:cNvPr id="4" name="Straight Arrow Connector 3">
            <a:extLst>
              <a:ext uri="{FF2B5EF4-FFF2-40B4-BE49-F238E27FC236}">
                <a16:creationId xmlns:a16="http://schemas.microsoft.com/office/drawing/2014/main" id="{DD9D0088-6D43-2DF0-100C-2B616C6ED306}"/>
              </a:ext>
            </a:extLst>
          </p:cNvPr>
          <p:cNvCxnSpPr/>
          <p:nvPr/>
        </p:nvCxnSpPr>
        <p:spPr>
          <a:xfrm flipV="1">
            <a:off x="372269" y="631825"/>
            <a:ext cx="2771774" cy="6350"/>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84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41A9-4724-95C8-4552-397BB47EE785}"/>
              </a:ext>
            </a:extLst>
          </p:cNvPr>
          <p:cNvSpPr>
            <a:spLocks noGrp="1"/>
          </p:cNvSpPr>
          <p:nvPr>
            <p:ph type="ctrTitle"/>
          </p:nvPr>
        </p:nvSpPr>
        <p:spPr>
          <a:xfrm>
            <a:off x="1977911" y="1629999"/>
            <a:ext cx="6685361" cy="1231572"/>
          </a:xfrm>
        </p:spPr>
        <p:txBody>
          <a:bodyPr/>
          <a:lstStyle/>
          <a:p>
            <a:r>
              <a:rPr lang="en-US" b="1" dirty="0">
                <a:solidFill>
                  <a:schemeClr val="bg1"/>
                </a:solidFill>
                <a:latin typeface="EB Garamond"/>
                <a:ea typeface="EB Garamond"/>
              </a:rPr>
              <a:t>THANK YOU! </a:t>
            </a:r>
          </a:p>
        </p:txBody>
      </p:sp>
      <p:sp>
        <p:nvSpPr>
          <p:cNvPr id="3" name="Text Placeholder 2">
            <a:extLst>
              <a:ext uri="{FF2B5EF4-FFF2-40B4-BE49-F238E27FC236}">
                <a16:creationId xmlns:a16="http://schemas.microsoft.com/office/drawing/2014/main" id="{82E9BC87-130A-1A18-07F0-7BBBE88AE429}"/>
              </a:ext>
            </a:extLst>
          </p:cNvPr>
          <p:cNvSpPr>
            <a:spLocks noGrp="1"/>
          </p:cNvSpPr>
          <p:nvPr>
            <p:ph type="subTitle" idx="1"/>
          </p:nvPr>
        </p:nvSpPr>
        <p:spPr>
          <a:xfrm>
            <a:off x="1977904" y="2648992"/>
            <a:ext cx="8520600" cy="792600"/>
          </a:xfrm>
        </p:spPr>
        <p:txBody>
          <a:bodyPr/>
          <a:lstStyle/>
          <a:p>
            <a:r>
              <a:rPr lang="en-US" b="1" dirty="0">
                <a:solidFill>
                  <a:schemeClr val="bg1"/>
                </a:solidFill>
                <a:latin typeface="EB Garamond"/>
                <a:ea typeface="EB Garamond"/>
              </a:rPr>
              <a:t>-TEAM 7</a:t>
            </a:r>
          </a:p>
        </p:txBody>
      </p:sp>
    </p:spTree>
    <p:extLst>
      <p:ext uri="{BB962C8B-B14F-4D97-AF65-F5344CB8AC3E}">
        <p14:creationId xmlns:p14="http://schemas.microsoft.com/office/powerpoint/2010/main" val="392540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40"/>
            <a:lum/>
          </a:blip>
          <a:srcRect/>
          <a:stretch>
            <a:fillRect/>
          </a:stretch>
        </a:blipFill>
        <a:effectLst/>
      </p:bgPr>
    </p:bg>
    <p:spTree>
      <p:nvGrpSpPr>
        <p:cNvPr id="1" name="Shape 81"/>
        <p:cNvGrpSpPr/>
        <p:nvPr/>
      </p:nvGrpSpPr>
      <p:grpSpPr>
        <a:xfrm>
          <a:off x="0" y="0"/>
          <a:ext cx="0" cy="0"/>
          <a:chOff x="0" y="0"/>
          <a:chExt cx="0" cy="0"/>
        </a:xfrm>
      </p:grpSpPr>
      <p:sp>
        <p:nvSpPr>
          <p:cNvPr id="82" name="Google Shape;82;p17"/>
          <p:cNvSpPr txBox="1"/>
          <p:nvPr/>
        </p:nvSpPr>
        <p:spPr>
          <a:xfrm>
            <a:off x="4304818" y="388500"/>
            <a:ext cx="4526632" cy="441015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Font typeface="EB Garamond"/>
              <a:buChar char="●"/>
            </a:pPr>
            <a:r>
              <a:rPr lang="en" sz="1700" b="1" dirty="0">
                <a:solidFill>
                  <a:schemeClr val="lt1"/>
                </a:solidFill>
                <a:latin typeface="Bodoni MT"/>
                <a:ea typeface="EB Garamond"/>
                <a:cs typeface="EB Garamond"/>
                <a:sym typeface="EB Garamond"/>
              </a:rPr>
              <a:t>Our dataset (sourced from Kaggle) contains 103,904 records of airline customer ratings, capturing passengers' travel experiences and feedback.</a:t>
            </a:r>
            <a:endParaRPr lang="en-US" sz="1700" b="1" dirty="0">
              <a:solidFill>
                <a:schemeClr val="lt1"/>
              </a:solidFill>
              <a:latin typeface="Bodoni MT"/>
              <a:ea typeface="EB Garamond"/>
              <a:cs typeface="EB Garamond"/>
            </a:endParaRPr>
          </a:p>
          <a:p>
            <a:pPr marL="457200" lvl="0" indent="-336550" algn="l" rtl="0">
              <a:spcBef>
                <a:spcPts val="0"/>
              </a:spcBef>
              <a:spcAft>
                <a:spcPts val="0"/>
              </a:spcAft>
              <a:buClr>
                <a:schemeClr val="lt1"/>
              </a:buClr>
              <a:buSzPts val="1700"/>
              <a:buFont typeface="EB Garamond"/>
              <a:buChar char="●"/>
            </a:pPr>
            <a:r>
              <a:rPr lang="en" sz="1700" b="1" dirty="0">
                <a:solidFill>
                  <a:schemeClr val="lt1"/>
                </a:solidFill>
                <a:latin typeface="Bodoni MT"/>
                <a:ea typeface="EB Garamond"/>
                <a:cs typeface="EB Garamond"/>
                <a:sym typeface="EB Garamond"/>
              </a:rPr>
              <a:t>It comprises attributes that delineate diverse flight characteristics and performance metrics, providing comprehensive flight-related information.</a:t>
            </a:r>
            <a:endParaRPr sz="1700" b="1" dirty="0">
              <a:solidFill>
                <a:schemeClr val="lt1"/>
              </a:solidFill>
              <a:latin typeface="Bodoni MT"/>
              <a:ea typeface="EB Garamond"/>
              <a:cs typeface="EB Garamond"/>
            </a:endParaRPr>
          </a:p>
          <a:p>
            <a:pPr marL="457200" lvl="0" indent="-336550" algn="l" rtl="0">
              <a:spcBef>
                <a:spcPts val="0"/>
              </a:spcBef>
              <a:spcAft>
                <a:spcPts val="0"/>
              </a:spcAft>
              <a:buClr>
                <a:schemeClr val="lt1"/>
              </a:buClr>
              <a:buSzPts val="1700"/>
              <a:buFont typeface="EB Garamond"/>
              <a:buChar char="●"/>
            </a:pPr>
            <a:r>
              <a:rPr lang="en" sz="1700" b="1" dirty="0">
                <a:solidFill>
                  <a:schemeClr val="lt1"/>
                </a:solidFill>
                <a:latin typeface="Bodoni MT"/>
                <a:ea typeface="EB Garamond"/>
                <a:cs typeface="EB Garamond"/>
                <a:sym typeface="EB Garamond"/>
              </a:rPr>
              <a:t>We aim to construct a comprehensive data analysis model that correlates these variables with customer satisfaction, offering valuable insights.</a:t>
            </a:r>
            <a:endParaRPr sz="1700" b="1" dirty="0">
              <a:solidFill>
                <a:schemeClr val="lt1"/>
              </a:solidFill>
              <a:latin typeface="Bodoni MT"/>
              <a:ea typeface="EB Garamond"/>
              <a:cs typeface="EB Garamond"/>
            </a:endParaRPr>
          </a:p>
          <a:p>
            <a:pPr marL="457200" lvl="0" indent="-336550" algn="l" rtl="0">
              <a:spcBef>
                <a:spcPts val="0"/>
              </a:spcBef>
              <a:spcAft>
                <a:spcPts val="0"/>
              </a:spcAft>
              <a:buClr>
                <a:schemeClr val="lt1"/>
              </a:buClr>
              <a:buSzPts val="1700"/>
              <a:buFont typeface="EB Garamond"/>
              <a:buChar char="●"/>
            </a:pPr>
            <a:r>
              <a:rPr lang="en" sz="1700" b="1" dirty="0">
                <a:solidFill>
                  <a:schemeClr val="lt1"/>
                </a:solidFill>
                <a:latin typeface="Bodoni MT"/>
                <a:ea typeface="EB Garamond"/>
                <a:cs typeface="EB Garamond"/>
                <a:sym typeface="EB Garamond"/>
              </a:rPr>
              <a:t>Our objective here is to relate customer characteristics and customer experience to the satisfaction of the customers.</a:t>
            </a:r>
            <a:endParaRPr sz="1700" b="1" dirty="0">
              <a:solidFill>
                <a:schemeClr val="lt1"/>
              </a:solidFill>
              <a:latin typeface="Bodoni MT"/>
              <a:ea typeface="EB Garamond"/>
              <a:cs typeface="EB Garamond"/>
            </a:endParaRPr>
          </a:p>
        </p:txBody>
      </p:sp>
      <p:sp>
        <p:nvSpPr>
          <p:cNvPr id="83" name="Google Shape;83;p17"/>
          <p:cNvSpPr txBox="1"/>
          <p:nvPr/>
        </p:nvSpPr>
        <p:spPr>
          <a:xfrm>
            <a:off x="536250" y="388500"/>
            <a:ext cx="3129900" cy="55672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i="1" dirty="0">
                <a:solidFill>
                  <a:schemeClr val="tx1"/>
                </a:solidFill>
                <a:highlight>
                  <a:srgbClr val="FFFF00"/>
                </a:highlight>
                <a:latin typeface="Bodoni MT"/>
                <a:ea typeface="EB Garamond"/>
                <a:cs typeface="EB Garamond"/>
                <a:sym typeface="EB Garamond"/>
              </a:rPr>
              <a:t>Details of the Dataset</a:t>
            </a:r>
            <a:endParaRPr lang="en-US" sz="2300" b="1" i="1">
              <a:solidFill>
                <a:schemeClr val="tx1"/>
              </a:solidFill>
              <a:highlight>
                <a:srgbClr val="FFFF00"/>
              </a:highlight>
              <a:latin typeface="Bodoni MT"/>
              <a:ea typeface="EB Garamond"/>
              <a:cs typeface="EB Garamond"/>
            </a:endParaRPr>
          </a:p>
        </p:txBody>
      </p:sp>
      <p:sp>
        <p:nvSpPr>
          <p:cNvPr id="2" name="Rectangle 1">
            <a:extLst>
              <a:ext uri="{FF2B5EF4-FFF2-40B4-BE49-F238E27FC236}">
                <a16:creationId xmlns:a16="http://schemas.microsoft.com/office/drawing/2014/main" id="{42B826AA-8669-AC86-4934-B463F6BC85F7}"/>
              </a:ext>
            </a:extLst>
          </p:cNvPr>
          <p:cNvSpPr/>
          <p:nvPr/>
        </p:nvSpPr>
        <p:spPr>
          <a:xfrm>
            <a:off x="4306092" y="388937"/>
            <a:ext cx="4520408" cy="440531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body" idx="1"/>
          </p:nvPr>
        </p:nvSpPr>
        <p:spPr>
          <a:xfrm>
            <a:off x="4746865" y="666833"/>
            <a:ext cx="3340627" cy="1805156"/>
          </a:xfrm>
          <a:prstGeom prst="rect">
            <a:avLst/>
          </a:prstGeom>
          <a:ln w="9525" cap="flat" cmpd="sng">
            <a:solidFill>
              <a:srgbClr val="20124D"/>
            </a:solidFill>
            <a:prstDash val="solid"/>
            <a:round/>
            <a:headEnd type="none" w="sm" len="sm"/>
            <a:tailEnd type="none" w="sm" len="sm"/>
          </a:ln>
        </p:spPr>
        <p:txBody>
          <a:bodyPr spcFirstLastPara="1" wrap="square" lIns="91425" tIns="91425" rIns="91425" bIns="91425" anchor="t" anchorCtr="0">
            <a:noAutofit/>
          </a:bodyPr>
          <a:lstStyle/>
          <a:p>
            <a:pPr marL="457200" lvl="0" indent="-325755" algn="l" rtl="0">
              <a:spcBef>
                <a:spcPts val="0"/>
              </a:spcBef>
              <a:spcAft>
                <a:spcPts val="0"/>
              </a:spcAft>
              <a:buSzPct val="100000"/>
              <a:buFont typeface="EB Garamond"/>
              <a:buChar char="●"/>
            </a:pPr>
            <a:r>
              <a:rPr lang="en-GB" sz="1200">
                <a:solidFill>
                  <a:schemeClr val="tx1"/>
                </a:solidFill>
                <a:latin typeface="Bodoni MT"/>
                <a:ea typeface="EB Garamond"/>
                <a:cs typeface="EB Garamond"/>
                <a:sym typeface="EB Garamond"/>
              </a:rPr>
              <a:t>The age distribution graph exhibits characteristics resembling a normal distribution, with a central tendency represented by a mean age of 40.</a:t>
            </a:r>
            <a:endParaRPr lang="en-GB" sz="1200">
              <a:solidFill>
                <a:schemeClr val="tx1"/>
              </a:solidFill>
              <a:latin typeface="Bodoni MT"/>
              <a:ea typeface="EB Garamond"/>
              <a:cs typeface="EB Garamond"/>
            </a:endParaRPr>
          </a:p>
          <a:p>
            <a:pPr marL="457200" lvl="0" indent="-325755" algn="l" rtl="0">
              <a:spcBef>
                <a:spcPts val="0"/>
              </a:spcBef>
              <a:spcAft>
                <a:spcPts val="0"/>
              </a:spcAft>
              <a:buSzPct val="100000"/>
              <a:buFont typeface="EB Garamond"/>
              <a:buChar char="●"/>
            </a:pPr>
            <a:r>
              <a:rPr lang="en-GB" sz="1200">
                <a:solidFill>
                  <a:schemeClr val="tx1"/>
                </a:solidFill>
                <a:latin typeface="Bodoni MT"/>
                <a:ea typeface="EB Garamond"/>
                <a:cs typeface="EB Garamond"/>
                <a:sym typeface="EB Garamond"/>
              </a:rPr>
              <a:t>The number of dissatisfied customers exceeds the count of satisfied customers.</a:t>
            </a:r>
            <a:endParaRPr lang="en-GB" sz="1200">
              <a:solidFill>
                <a:schemeClr val="tx1"/>
              </a:solidFill>
              <a:latin typeface="Bodoni MT"/>
              <a:ea typeface="EB Garamond"/>
              <a:cs typeface="EB Garamond"/>
            </a:endParaRPr>
          </a:p>
          <a:p>
            <a:pPr marL="457200" lvl="0" indent="-325755" algn="l" rtl="0">
              <a:spcBef>
                <a:spcPts val="0"/>
              </a:spcBef>
              <a:spcAft>
                <a:spcPts val="0"/>
              </a:spcAft>
              <a:buSzPct val="100000"/>
              <a:buFont typeface="EB Garamond"/>
              <a:buChar char="●"/>
            </a:pPr>
            <a:r>
              <a:rPr lang="en-GB" sz="1200">
                <a:solidFill>
                  <a:schemeClr val="tx1"/>
                </a:solidFill>
                <a:latin typeface="Bodoni MT"/>
                <a:ea typeface="EB Garamond"/>
                <a:cs typeface="EB Garamond"/>
                <a:sym typeface="EB Garamond"/>
              </a:rPr>
              <a:t>The number of female customers is a little bit more than the male customers.</a:t>
            </a:r>
            <a:endParaRPr lang="en-GB" sz="1200">
              <a:solidFill>
                <a:schemeClr val="tx1"/>
              </a:solidFill>
              <a:latin typeface="Bodoni MT"/>
              <a:ea typeface="EB Garamond"/>
              <a:cs typeface="EB Garamond"/>
            </a:endParaRPr>
          </a:p>
        </p:txBody>
      </p:sp>
      <p:pic>
        <p:nvPicPr>
          <p:cNvPr id="89" name="Google Shape;89;p18"/>
          <p:cNvPicPr preferRelativeResize="0"/>
          <p:nvPr/>
        </p:nvPicPr>
        <p:blipFill>
          <a:blip r:embed="rId3">
            <a:alphaModFix/>
          </a:blip>
          <a:stretch>
            <a:fillRect/>
          </a:stretch>
        </p:blipFill>
        <p:spPr>
          <a:xfrm>
            <a:off x="518236" y="491006"/>
            <a:ext cx="4052085" cy="2155521"/>
          </a:xfrm>
          <a:prstGeom prst="rect">
            <a:avLst/>
          </a:prstGeom>
          <a:noFill/>
          <a:ln>
            <a:noFill/>
          </a:ln>
        </p:spPr>
      </p:pic>
      <p:pic>
        <p:nvPicPr>
          <p:cNvPr id="90" name="Google Shape;90;p18"/>
          <p:cNvPicPr preferRelativeResize="0"/>
          <p:nvPr/>
        </p:nvPicPr>
        <p:blipFill>
          <a:blip r:embed="rId4">
            <a:alphaModFix/>
          </a:blip>
          <a:stretch>
            <a:fillRect/>
          </a:stretch>
        </p:blipFill>
        <p:spPr>
          <a:xfrm>
            <a:off x="53434" y="2764978"/>
            <a:ext cx="4702563" cy="2227025"/>
          </a:xfrm>
          <a:prstGeom prst="rect">
            <a:avLst/>
          </a:prstGeom>
          <a:noFill/>
          <a:ln>
            <a:noFill/>
          </a:ln>
        </p:spPr>
      </p:pic>
      <p:pic>
        <p:nvPicPr>
          <p:cNvPr id="91" name="Google Shape;91;p18"/>
          <p:cNvPicPr preferRelativeResize="0"/>
          <p:nvPr/>
        </p:nvPicPr>
        <p:blipFill>
          <a:blip r:embed="rId5">
            <a:alphaModFix/>
          </a:blip>
          <a:stretch>
            <a:fillRect/>
          </a:stretch>
        </p:blipFill>
        <p:spPr>
          <a:xfrm>
            <a:off x="4750457" y="2646708"/>
            <a:ext cx="3691642" cy="2280899"/>
          </a:xfrm>
          <a:prstGeom prst="rect">
            <a:avLst/>
          </a:prstGeom>
          <a:noFill/>
          <a:ln>
            <a:noFill/>
          </a:ln>
        </p:spPr>
      </p:pic>
      <p:sp>
        <p:nvSpPr>
          <p:cNvPr id="2" name="TextBox 1">
            <a:extLst>
              <a:ext uri="{FF2B5EF4-FFF2-40B4-BE49-F238E27FC236}">
                <a16:creationId xmlns:a16="http://schemas.microsoft.com/office/drawing/2014/main" id="{81CB0D7A-2BBC-42C7-3856-6E140A8E8BC1}"/>
              </a:ext>
            </a:extLst>
          </p:cNvPr>
          <p:cNvSpPr txBox="1"/>
          <p:nvPr/>
        </p:nvSpPr>
        <p:spPr>
          <a:xfrm>
            <a:off x="517670" y="153831"/>
            <a:ext cx="81063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dk1"/>
                </a:solidFill>
                <a:latin typeface="Bodoni MT"/>
                <a:ea typeface="EB Garamond"/>
              </a:rPr>
              <a:t>What are the distributions based on the different attributes in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152400" y="135663"/>
            <a:ext cx="8683868" cy="508100"/>
          </a:xfrm>
          <a:prstGeom prst="rect">
            <a:avLst/>
          </a:prstGeom>
          <a:noFill/>
          <a:ln>
            <a:noFill/>
          </a:ln>
        </p:spPr>
        <p:txBody>
          <a:bodyPr spcFirstLastPara="1" wrap="square" lIns="91425" tIns="91425" rIns="91425" bIns="91425" anchor="t" anchorCtr="0">
            <a:noAutofit/>
          </a:bodyPr>
          <a:lstStyle/>
          <a:p>
            <a:pPr algn="ctr">
              <a:buSzPts val="990"/>
            </a:pPr>
            <a:r>
              <a:rPr lang="en" sz="1400" b="1">
                <a:solidFill>
                  <a:schemeClr val="tx1"/>
                </a:solidFill>
                <a:latin typeface="Bodoni MT"/>
                <a:ea typeface="EB Garamond SemiBold"/>
                <a:cs typeface="EB Garamond SemiBold"/>
                <a:sym typeface="EB Garamond SemiBold"/>
              </a:rPr>
              <a:t>Are There Any Satisfaction Trends That Correspond With A Person's Type Of Travel And Class Of Flight?</a:t>
            </a:r>
            <a:endParaRPr lang="en-US" sz="1400" b="1">
              <a:solidFill>
                <a:schemeClr val="tx1"/>
              </a:solidFill>
              <a:latin typeface="Bodoni MT"/>
              <a:ea typeface="EB Garamond SemiBold"/>
              <a:cs typeface="EB Garamond SemiBold"/>
            </a:endParaRPr>
          </a:p>
        </p:txBody>
      </p:sp>
      <p:pic>
        <p:nvPicPr>
          <p:cNvPr id="97" name="Google Shape;97;p19"/>
          <p:cNvPicPr preferRelativeResize="0"/>
          <p:nvPr/>
        </p:nvPicPr>
        <p:blipFill>
          <a:blip r:embed="rId3">
            <a:alphaModFix/>
          </a:blip>
          <a:stretch>
            <a:fillRect/>
          </a:stretch>
        </p:blipFill>
        <p:spPr>
          <a:xfrm>
            <a:off x="152400" y="715000"/>
            <a:ext cx="4282376" cy="3412824"/>
          </a:xfrm>
          <a:prstGeom prst="rect">
            <a:avLst/>
          </a:prstGeom>
          <a:noFill/>
          <a:ln>
            <a:noFill/>
          </a:ln>
        </p:spPr>
      </p:pic>
      <p:pic>
        <p:nvPicPr>
          <p:cNvPr id="98" name="Google Shape;98;p19"/>
          <p:cNvPicPr preferRelativeResize="0"/>
          <p:nvPr/>
        </p:nvPicPr>
        <p:blipFill>
          <a:blip r:embed="rId4">
            <a:alphaModFix/>
          </a:blip>
          <a:stretch>
            <a:fillRect/>
          </a:stretch>
        </p:blipFill>
        <p:spPr>
          <a:xfrm>
            <a:off x="4437063" y="713885"/>
            <a:ext cx="4403230" cy="3413939"/>
          </a:xfrm>
          <a:prstGeom prst="rect">
            <a:avLst/>
          </a:prstGeom>
          <a:noFill/>
          <a:ln>
            <a:noFill/>
          </a:ln>
        </p:spPr>
      </p:pic>
      <p:sp>
        <p:nvSpPr>
          <p:cNvPr id="99" name="Google Shape;99;p19"/>
          <p:cNvSpPr txBox="1"/>
          <p:nvPr/>
        </p:nvSpPr>
        <p:spPr>
          <a:xfrm>
            <a:off x="152399" y="4197946"/>
            <a:ext cx="8687838" cy="72360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indent="-292100">
              <a:buSzPts val="1000"/>
              <a:buFont typeface="EB Garamond Medium"/>
              <a:buChar char="●"/>
            </a:pPr>
            <a:r>
              <a:rPr lang="en-GB" sz="1050" dirty="0">
                <a:latin typeface="Bodoni MT"/>
                <a:ea typeface="EB Garamond Medium"/>
                <a:cs typeface="EB Garamond Medium"/>
                <a:sym typeface="EB Garamond Medium"/>
              </a:rPr>
              <a:t>The graph on the left depicts that business travellers are predominantly satisfied, while personal travellers tend to be dissatisfied, reflecting distinct customer sentiments in the travel class. </a:t>
            </a:r>
            <a:endParaRPr lang="en-GB" sz="1050" dirty="0">
              <a:latin typeface="Bodoni MT"/>
              <a:ea typeface="EB Garamond Medium"/>
              <a:cs typeface="EB Garamond Medium"/>
            </a:endParaRPr>
          </a:p>
          <a:p>
            <a:pPr marL="457200" indent="-292100">
              <a:buSzPts val="1000"/>
              <a:buFont typeface="EB Garamond Medium"/>
              <a:buChar char="●"/>
            </a:pPr>
            <a:r>
              <a:rPr lang="en-GB" sz="1050" dirty="0">
                <a:latin typeface="Bodoni MT"/>
                <a:ea typeface="EB Garamond Medium"/>
                <a:cs typeface="EB Garamond Medium"/>
                <a:sym typeface="EB Garamond Medium"/>
              </a:rPr>
              <a:t>The bar chart on the right depicts that the customers in the business class exhibit higher satisfaction, while those in the economy class and economy plus class tend to express greater dissatisfaction, highlighting varying levels of contentment in these travel segments.</a:t>
            </a:r>
            <a:endParaRPr lang="en-GB" sz="1050" dirty="0">
              <a:latin typeface="Bodoni MT"/>
              <a:ea typeface="EB Garamond Medium"/>
              <a:cs typeface="EB Garamond Medium"/>
            </a:endParaRPr>
          </a:p>
          <a:p>
            <a:pPr marL="0" lvl="0" indent="0" algn="l" rtl="0">
              <a:spcBef>
                <a:spcPts val="0"/>
              </a:spcBef>
              <a:spcAft>
                <a:spcPts val="0"/>
              </a:spcAft>
              <a:buNone/>
            </a:pPr>
            <a:endParaRPr lang="en-GB" sz="1050" dirty="0">
              <a:latin typeface="Bodoni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581025" y="784288"/>
            <a:ext cx="7757887" cy="3472549"/>
          </a:xfrm>
          <a:prstGeom prst="rect">
            <a:avLst/>
          </a:prstGeom>
          <a:noFill/>
          <a:ln>
            <a:noFill/>
          </a:ln>
        </p:spPr>
      </p:pic>
      <p:sp>
        <p:nvSpPr>
          <p:cNvPr id="105" name="Google Shape;105;p20"/>
          <p:cNvSpPr txBox="1">
            <a:spLocks noGrp="1"/>
          </p:cNvSpPr>
          <p:nvPr>
            <p:ph type="title"/>
          </p:nvPr>
        </p:nvSpPr>
        <p:spPr>
          <a:xfrm>
            <a:off x="152400" y="207125"/>
            <a:ext cx="8679900" cy="444600"/>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algn="ctr">
              <a:lnSpc>
                <a:spcPct val="120000"/>
              </a:lnSpc>
              <a:buSzPts val="2100"/>
            </a:pPr>
            <a:r>
              <a:rPr lang="en" sz="1600" b="1">
                <a:latin typeface="Bodoni MT"/>
                <a:ea typeface="EB Garamond"/>
              </a:rPr>
              <a:t>Is Satisfaction Affected By Customer Type?</a:t>
            </a:r>
            <a:endParaRPr lang="en-US" sz="1600" b="1">
              <a:latin typeface="Bodoni MT"/>
              <a:ea typeface="EB Garamond"/>
            </a:endParaRPr>
          </a:p>
        </p:txBody>
      </p:sp>
      <p:sp>
        <p:nvSpPr>
          <p:cNvPr id="106" name="Google Shape;106;p20"/>
          <p:cNvSpPr txBox="1"/>
          <p:nvPr/>
        </p:nvSpPr>
        <p:spPr>
          <a:xfrm>
            <a:off x="548688" y="4369000"/>
            <a:ext cx="7820100" cy="52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indent="-304800">
              <a:buSzPts val="1200"/>
              <a:buFont typeface="EB Garamond Medium"/>
              <a:buChar char="●"/>
            </a:pPr>
            <a:r>
              <a:rPr lang="en" sz="1200">
                <a:latin typeface="Bodoni MT"/>
                <a:ea typeface="EB Garamond Medium"/>
                <a:cs typeface="EB Garamond Medium"/>
                <a:sym typeface="EB Garamond Medium"/>
              </a:rPr>
              <a:t>The graph highlights that disloyal customers are significantly more dissatisfied than satisfied, whereas loyal customers show a more balanced sentiment.</a:t>
            </a:r>
            <a:endParaRPr lang="en" sz="1200">
              <a:latin typeface="Bodoni MT"/>
              <a:ea typeface="EB Garamond Medium"/>
              <a:cs typeface="EB Garamo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creen with black text&#10;&#10;Description automatically generated">
            <a:extLst>
              <a:ext uri="{FF2B5EF4-FFF2-40B4-BE49-F238E27FC236}">
                <a16:creationId xmlns:a16="http://schemas.microsoft.com/office/drawing/2014/main" id="{5E389857-D1AD-94D7-D120-2ABE08F0EC52}"/>
              </a:ext>
            </a:extLst>
          </p:cNvPr>
          <p:cNvPicPr>
            <a:picLocks noChangeAspect="1"/>
          </p:cNvPicPr>
          <p:nvPr/>
        </p:nvPicPr>
        <p:blipFill>
          <a:blip r:embed="rId2"/>
          <a:stretch>
            <a:fillRect/>
          </a:stretch>
        </p:blipFill>
        <p:spPr>
          <a:xfrm>
            <a:off x="1433211" y="926134"/>
            <a:ext cx="6277263" cy="2548443"/>
          </a:xfrm>
          <a:prstGeom prst="rect">
            <a:avLst/>
          </a:prstGeom>
        </p:spPr>
      </p:pic>
      <p:sp>
        <p:nvSpPr>
          <p:cNvPr id="7" name="TextBox 6">
            <a:extLst>
              <a:ext uri="{FF2B5EF4-FFF2-40B4-BE49-F238E27FC236}">
                <a16:creationId xmlns:a16="http://schemas.microsoft.com/office/drawing/2014/main" id="{1F24974B-4B52-72F1-E8ED-0D68465372D4}"/>
              </a:ext>
            </a:extLst>
          </p:cNvPr>
          <p:cNvSpPr txBox="1"/>
          <p:nvPr/>
        </p:nvSpPr>
        <p:spPr>
          <a:xfrm>
            <a:off x="912812" y="3746499"/>
            <a:ext cx="731837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Bodoni MT"/>
              </a:rPr>
              <a:t>We conducted a</a:t>
            </a:r>
            <a:r>
              <a:rPr lang="en-GB" sz="1200">
                <a:solidFill>
                  <a:schemeClr val="tx1"/>
                </a:solidFill>
                <a:latin typeface="Bodoni MT"/>
              </a:rPr>
              <a:t> 𝛘</a:t>
            </a:r>
            <a:r>
              <a:rPr lang="en-GB" sz="1200" baseline="30000">
                <a:solidFill>
                  <a:schemeClr val="tx1"/>
                </a:solidFill>
                <a:latin typeface="Bodoni MT"/>
              </a:rPr>
              <a:t>2</a:t>
            </a:r>
            <a:r>
              <a:rPr lang="en-GB" sz="1200">
                <a:solidFill>
                  <a:schemeClr val="tx1"/>
                </a:solidFill>
                <a:latin typeface="Bodoni MT"/>
              </a:rPr>
              <a:t> test between satisfaction and type of travel, Class, and type of Customer</a:t>
            </a:r>
          </a:p>
          <a:p>
            <a:endParaRPr lang="en-GB" sz="1200">
              <a:solidFill>
                <a:schemeClr val="tx1"/>
              </a:solidFill>
              <a:latin typeface="Bodoni MT"/>
            </a:endParaRPr>
          </a:p>
          <a:p>
            <a:r>
              <a:rPr lang="en-GB" sz="1200" i="1">
                <a:solidFill>
                  <a:schemeClr val="tx1"/>
                </a:solidFill>
                <a:latin typeface="Bodoni MT"/>
              </a:rPr>
              <a:t>H₀ = </a:t>
            </a:r>
            <a:r>
              <a:rPr lang="en-GB" sz="1200">
                <a:solidFill>
                  <a:schemeClr val="tx1"/>
                </a:solidFill>
                <a:latin typeface="Bodoni MT"/>
              </a:rPr>
              <a:t>Satisfaction is independent of the type of travel, class and type of Customer</a:t>
            </a:r>
          </a:p>
          <a:p>
            <a:r>
              <a:rPr lang="en" sz="1200" i="1">
                <a:solidFill>
                  <a:schemeClr val="dk1"/>
                </a:solidFill>
                <a:latin typeface="Bodoni MT"/>
              </a:rPr>
              <a:t>H</a:t>
            </a:r>
            <a:r>
              <a:rPr lang="en" sz="1200" i="1" baseline="-25000">
                <a:solidFill>
                  <a:schemeClr val="dk1"/>
                </a:solidFill>
                <a:latin typeface="Bodoni MT"/>
              </a:rPr>
              <a:t>A </a:t>
            </a:r>
            <a:r>
              <a:rPr lang="en" sz="1200">
                <a:latin typeface="Bodoni MT"/>
              </a:rPr>
              <a:t>= </a:t>
            </a:r>
            <a:r>
              <a:rPr lang="en-GB" sz="1200">
                <a:latin typeface="Bodoni MT"/>
              </a:rPr>
              <a:t>Satisfaction is dependent on the type of travel, class and type of Customer</a:t>
            </a:r>
            <a:endParaRPr lang="en" sz="1200">
              <a:latin typeface="Bodoni MT"/>
            </a:endParaRPr>
          </a:p>
          <a:p>
            <a:endParaRPr lang="en">
              <a:latin typeface="Bodoni MT"/>
            </a:endParaRPr>
          </a:p>
        </p:txBody>
      </p:sp>
      <p:sp>
        <p:nvSpPr>
          <p:cNvPr id="4" name="Rectangle 3">
            <a:extLst>
              <a:ext uri="{FF2B5EF4-FFF2-40B4-BE49-F238E27FC236}">
                <a16:creationId xmlns:a16="http://schemas.microsoft.com/office/drawing/2014/main" id="{BCA15897-2F49-39E9-899B-BF8E344B334A}"/>
              </a:ext>
            </a:extLst>
          </p:cNvPr>
          <p:cNvSpPr/>
          <p:nvPr/>
        </p:nvSpPr>
        <p:spPr>
          <a:xfrm>
            <a:off x="1432718" y="924718"/>
            <a:ext cx="6278562" cy="2547937"/>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E469D9A-8E83-9616-5821-B8B2835A72C9}"/>
              </a:ext>
            </a:extLst>
          </p:cNvPr>
          <p:cNvSpPr txBox="1"/>
          <p:nvPr/>
        </p:nvSpPr>
        <p:spPr>
          <a:xfrm>
            <a:off x="710863" y="112951"/>
            <a:ext cx="7717777" cy="667362"/>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algn="ctr">
              <a:lnSpc>
                <a:spcPct val="120000"/>
              </a:lnSpc>
              <a:buClr>
                <a:schemeClr val="dk1"/>
              </a:buClr>
              <a:buSzPts val="2100"/>
            </a:pPr>
            <a:r>
              <a:rPr lang="en-US" sz="1600" b="1">
                <a:latin typeface="Bodoni MT"/>
                <a:ea typeface="EB Garamond"/>
                <a:cs typeface="Arial"/>
              </a:rPr>
              <a:t>Statistical significance of type, class of travel and customer type on satisfaction of the customer</a:t>
            </a:r>
          </a:p>
        </p:txBody>
      </p:sp>
    </p:spTree>
    <p:extLst>
      <p:ext uri="{BB962C8B-B14F-4D97-AF65-F5344CB8AC3E}">
        <p14:creationId xmlns:p14="http://schemas.microsoft.com/office/powerpoint/2010/main" val="166566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152400" y="155400"/>
            <a:ext cx="8674842" cy="444600"/>
          </a:xfrm>
          <a:prstGeom prst="rect">
            <a:avLst/>
          </a:prstGeom>
          <a:noFill/>
          <a:ln>
            <a:noFill/>
          </a:ln>
        </p:spPr>
        <p:txBody>
          <a:bodyPr spcFirstLastPara="1" wrap="square" lIns="68575" tIns="34275" rIns="68575" bIns="34275" anchor="t" anchorCtr="0">
            <a:noAutofit/>
          </a:bodyPr>
          <a:lstStyle/>
          <a:p>
            <a:pPr algn="ctr">
              <a:lnSpc>
                <a:spcPct val="120000"/>
              </a:lnSpc>
              <a:buSzPts val="2100"/>
            </a:pPr>
            <a:r>
              <a:rPr lang="en" sz="1600" b="1" dirty="0">
                <a:latin typeface="Bodoni MT"/>
                <a:ea typeface="EB Garamond"/>
                <a:sym typeface="Avenir"/>
              </a:rPr>
              <a:t>Is There A Connection Between Passengers' Ages And Their Degrees Of Satisfaction?</a:t>
            </a:r>
            <a:endParaRPr lang="en-US" sz="1600" b="1" dirty="0">
              <a:latin typeface="Bodoni MT"/>
              <a:ea typeface="EB Garamond"/>
            </a:endParaRPr>
          </a:p>
        </p:txBody>
      </p:sp>
      <p:pic>
        <p:nvPicPr>
          <p:cNvPr id="113" name="Google Shape;113;p21"/>
          <p:cNvPicPr preferRelativeResize="0"/>
          <p:nvPr/>
        </p:nvPicPr>
        <p:blipFill>
          <a:blip r:embed="rId3">
            <a:alphaModFix/>
          </a:blip>
          <a:stretch>
            <a:fillRect/>
          </a:stretch>
        </p:blipFill>
        <p:spPr>
          <a:xfrm>
            <a:off x="150334" y="525901"/>
            <a:ext cx="4084451" cy="3397149"/>
          </a:xfrm>
          <a:prstGeom prst="rect">
            <a:avLst/>
          </a:prstGeom>
          <a:noFill/>
          <a:ln>
            <a:noFill/>
          </a:ln>
        </p:spPr>
      </p:pic>
      <p:sp>
        <p:nvSpPr>
          <p:cNvPr id="114" name="Google Shape;114;p21"/>
          <p:cNvSpPr txBox="1"/>
          <p:nvPr/>
        </p:nvSpPr>
        <p:spPr>
          <a:xfrm>
            <a:off x="152400" y="4077679"/>
            <a:ext cx="8679900" cy="90418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07975" algn="l" rtl="0">
              <a:spcBef>
                <a:spcPts val="0"/>
              </a:spcBef>
              <a:spcAft>
                <a:spcPts val="0"/>
              </a:spcAft>
              <a:buSzPts val="1250"/>
              <a:buFont typeface="EB Garamond"/>
              <a:buChar char="●"/>
            </a:pPr>
            <a:r>
              <a:rPr lang="en-US" sz="1200">
                <a:latin typeface="Bodoni MT"/>
                <a:ea typeface="EB Garamond"/>
                <a:cs typeface="EB Garamond"/>
                <a:sym typeface="EB Garamond"/>
              </a:rPr>
              <a:t>The boxplot suggests that older customers tend to exhibit higher levels of satisfaction compared to their younger counterparts.</a:t>
            </a:r>
            <a:endParaRPr lang="en-US" sz="1200">
              <a:latin typeface="Bodoni MT"/>
              <a:ea typeface="EB Garamond"/>
              <a:cs typeface="EB Garamond"/>
            </a:endParaRPr>
          </a:p>
          <a:p>
            <a:pPr marL="457200" indent="-307975">
              <a:buSzPts val="1250"/>
              <a:buFont typeface="EB Garamond"/>
              <a:buChar char="●"/>
            </a:pPr>
            <a:r>
              <a:rPr lang="en-US" sz="1200">
                <a:latin typeface="Bodoni MT"/>
                <a:ea typeface="EB Garamond"/>
                <a:cs typeface="EB Garamond"/>
                <a:sym typeface="EB Garamond"/>
              </a:rPr>
              <a:t>The age distribution bar graph reveals that customers under 40 express greater dissatisfaction, while older age groups exhibit higher satisfaction levels.</a:t>
            </a:r>
            <a:endParaRPr lang="en-US" sz="1200">
              <a:latin typeface="Bodoni MT"/>
              <a:ea typeface="EB Garamond"/>
              <a:cs typeface="EB Garamond"/>
            </a:endParaRPr>
          </a:p>
        </p:txBody>
      </p:sp>
      <p:pic>
        <p:nvPicPr>
          <p:cNvPr id="3" name="Picture 2" descr="A graph of different colored bars&#10;&#10;Description automatically generated">
            <a:extLst>
              <a:ext uri="{FF2B5EF4-FFF2-40B4-BE49-F238E27FC236}">
                <a16:creationId xmlns:a16="http://schemas.microsoft.com/office/drawing/2014/main" id="{9840F82E-1958-C21C-4579-E0DD048AC2D5}"/>
              </a:ext>
            </a:extLst>
          </p:cNvPr>
          <p:cNvPicPr>
            <a:picLocks noChangeAspect="1"/>
          </p:cNvPicPr>
          <p:nvPr/>
        </p:nvPicPr>
        <p:blipFill>
          <a:blip r:embed="rId4"/>
          <a:stretch>
            <a:fillRect/>
          </a:stretch>
        </p:blipFill>
        <p:spPr>
          <a:xfrm>
            <a:off x="4356250" y="662119"/>
            <a:ext cx="4593566" cy="31267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642168" y="1284234"/>
            <a:ext cx="7860790" cy="2182807"/>
          </a:xfrm>
          <a:prstGeom prst="rect">
            <a:avLst/>
          </a:prstGeom>
          <a:noFill/>
          <a:ln>
            <a:noFill/>
          </a:ln>
        </p:spPr>
      </p:pic>
      <p:sp>
        <p:nvSpPr>
          <p:cNvPr id="121" name="Google Shape;121;p22"/>
          <p:cNvSpPr/>
          <p:nvPr/>
        </p:nvSpPr>
        <p:spPr>
          <a:xfrm>
            <a:off x="643874" y="1286943"/>
            <a:ext cx="7857957" cy="2179818"/>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22"/>
          <p:cNvSpPr txBox="1"/>
          <p:nvPr/>
        </p:nvSpPr>
        <p:spPr>
          <a:xfrm>
            <a:off x="179326" y="3831083"/>
            <a:ext cx="8786837" cy="154415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Bodoni MT"/>
                <a:ea typeface="EB Garamond"/>
                <a:cs typeface="EB Garamond"/>
                <a:sym typeface="EB Garamond"/>
              </a:rPr>
              <a:t>Here, </a:t>
            </a:r>
            <a:r>
              <a:rPr lang="en-US" sz="1200" i="1">
                <a:solidFill>
                  <a:schemeClr val="dk1"/>
                </a:solidFill>
                <a:latin typeface="Bodoni MT"/>
                <a:ea typeface="EB Garamond SemiBold"/>
                <a:cs typeface="EB Garamond SemiBold"/>
                <a:sym typeface="EB Garamond SemiBold"/>
              </a:rPr>
              <a:t>H₀</a:t>
            </a:r>
            <a:r>
              <a:rPr lang="en-US" sz="1200">
                <a:solidFill>
                  <a:schemeClr val="dk1"/>
                </a:solidFill>
                <a:latin typeface="Bodoni MT"/>
                <a:ea typeface="EB Garamond"/>
                <a:cs typeface="EB Garamond"/>
                <a:sym typeface="EB Garamond"/>
              </a:rPr>
              <a:t> = The mean of the ages of the satisfied passengers compared to the mean of the ages of the dissatisfied/neutral passengers are the same.</a:t>
            </a:r>
            <a:endParaRPr lang="en-US" sz="1200">
              <a:solidFill>
                <a:schemeClr val="dk1"/>
              </a:solidFill>
              <a:latin typeface="Bodoni MT"/>
              <a:ea typeface="EB Garamond"/>
              <a:cs typeface="EB Garamond"/>
            </a:endParaRPr>
          </a:p>
          <a:p>
            <a:r>
              <a:rPr lang="en-US" sz="1200">
                <a:solidFill>
                  <a:schemeClr val="dk1"/>
                </a:solidFill>
                <a:latin typeface="Bodoni MT"/>
                <a:ea typeface="EB Garamond"/>
                <a:cs typeface="EB Garamond"/>
                <a:sym typeface="EB Garamond"/>
              </a:rPr>
              <a:t>and</a:t>
            </a:r>
            <a:r>
              <a:rPr lang="en-US" sz="1200" b="1">
                <a:solidFill>
                  <a:schemeClr val="dk1"/>
                </a:solidFill>
                <a:latin typeface="Bodoni MT"/>
                <a:ea typeface="EB Garamond"/>
                <a:cs typeface="EB Garamond"/>
                <a:sym typeface="EB Garamond"/>
              </a:rPr>
              <a:t> </a:t>
            </a:r>
            <a:r>
              <a:rPr lang="en-US" sz="1200" i="1">
                <a:solidFill>
                  <a:schemeClr val="dk1"/>
                </a:solidFill>
                <a:latin typeface="Bodoni MT"/>
                <a:ea typeface="EB Garamond SemiBold"/>
                <a:cs typeface="EB Garamond SemiBold"/>
                <a:sym typeface="EB Garamond SemiBold"/>
              </a:rPr>
              <a:t>H</a:t>
            </a:r>
            <a:r>
              <a:rPr lang="en-US" sz="1200" i="1" baseline="-25000">
                <a:solidFill>
                  <a:schemeClr val="dk1"/>
                </a:solidFill>
                <a:latin typeface="Bodoni MT"/>
                <a:ea typeface="EB Garamond SemiBold"/>
                <a:cs typeface="EB Garamond SemiBold"/>
                <a:sym typeface="EB Garamond SemiBold"/>
              </a:rPr>
              <a:t>A</a:t>
            </a:r>
            <a:r>
              <a:rPr lang="en-US" sz="1200">
                <a:solidFill>
                  <a:schemeClr val="dk1"/>
                </a:solidFill>
                <a:latin typeface="Bodoni MT"/>
                <a:ea typeface="EB Garamond"/>
                <a:cs typeface="EB Garamond"/>
                <a:sym typeface="EB Garamond"/>
              </a:rPr>
              <a:t> = The mean of the ages of the satisfied passengers compared to the mean of the ages of the dissatisfied/neutral passengers are </a:t>
            </a:r>
            <a:r>
              <a:rPr lang="en-US" sz="1200" b="1">
                <a:solidFill>
                  <a:schemeClr val="dk1"/>
                </a:solidFill>
                <a:latin typeface="Bodoni MT"/>
                <a:ea typeface="EB Garamond"/>
                <a:cs typeface="EB Garamond"/>
                <a:sym typeface="EB Garamond"/>
              </a:rPr>
              <a:t>not</a:t>
            </a:r>
            <a:r>
              <a:rPr lang="en-US" sz="1200">
                <a:solidFill>
                  <a:schemeClr val="dk1"/>
                </a:solidFill>
                <a:latin typeface="Bodoni MT"/>
                <a:ea typeface="EB Garamond"/>
                <a:cs typeface="EB Garamond"/>
                <a:sym typeface="EB Garamond"/>
              </a:rPr>
              <a:t> the same.</a:t>
            </a:r>
            <a:endParaRPr lang="en-US" sz="1200">
              <a:solidFill>
                <a:schemeClr val="dk1"/>
              </a:solidFill>
              <a:latin typeface="Bodoni MT"/>
              <a:ea typeface="EB Garamond"/>
              <a:cs typeface="EB Garamond"/>
            </a:endParaRPr>
          </a:p>
          <a:p>
            <a:pPr marL="0" lvl="0" indent="0" algn="l" rtl="0">
              <a:spcBef>
                <a:spcPts val="0"/>
              </a:spcBef>
              <a:spcAft>
                <a:spcPts val="0"/>
              </a:spcAft>
              <a:buNone/>
            </a:pPr>
            <a:endParaRPr lang="en-US" sz="1000">
              <a:solidFill>
                <a:schemeClr val="dk1"/>
              </a:solidFill>
              <a:latin typeface="Bodoni MT"/>
              <a:ea typeface="EB Garamond"/>
              <a:cs typeface="EB Garamond"/>
            </a:endParaRPr>
          </a:p>
          <a:p>
            <a:pPr marL="0" lvl="0" indent="0" algn="l" rtl="0">
              <a:spcBef>
                <a:spcPts val="0"/>
              </a:spcBef>
              <a:spcAft>
                <a:spcPts val="0"/>
              </a:spcAft>
              <a:buNone/>
            </a:pPr>
            <a:endParaRPr lang="en-US" sz="1000">
              <a:solidFill>
                <a:schemeClr val="dk1"/>
              </a:solidFill>
              <a:latin typeface="Bodoni MT"/>
              <a:ea typeface="EB Garamond"/>
              <a:cs typeface="EB Garamond"/>
            </a:endParaRPr>
          </a:p>
        </p:txBody>
      </p:sp>
      <p:sp>
        <p:nvSpPr>
          <p:cNvPr id="2" name="TextBox 1">
            <a:extLst>
              <a:ext uri="{FF2B5EF4-FFF2-40B4-BE49-F238E27FC236}">
                <a16:creationId xmlns:a16="http://schemas.microsoft.com/office/drawing/2014/main" id="{B1983EE5-89E1-6E36-C36A-097B4DC34E8B}"/>
              </a:ext>
            </a:extLst>
          </p:cNvPr>
          <p:cNvSpPr txBox="1"/>
          <p:nvPr/>
        </p:nvSpPr>
        <p:spPr>
          <a:xfrm>
            <a:off x="563562" y="579437"/>
            <a:ext cx="8016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dk1"/>
                </a:solidFill>
                <a:latin typeface="Bodoni MT"/>
                <a:ea typeface="EB Garamond"/>
              </a:rPr>
              <a:t>To understand the variation of satisfaction levels across different age groups, we performed a Welch Two Sample t-test on the age and satisfaction variables.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1325</Words>
  <Application>Microsoft Macintosh PowerPoint</Application>
  <PresentationFormat>On-screen Show (16:9)</PresentationFormat>
  <Paragraphs>86</Paragraphs>
  <Slides>20</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Neue Haas Grotesk Text Pro</vt:lpstr>
      <vt:lpstr>Bodoni MT</vt:lpstr>
      <vt:lpstr>Noto Sans Symbols</vt:lpstr>
      <vt:lpstr>Arial</vt:lpstr>
      <vt:lpstr>Wingdings,Sans-Serif</vt:lpstr>
      <vt:lpstr>Times New Roman</vt:lpstr>
      <vt:lpstr>EB Garamond</vt:lpstr>
      <vt:lpstr>EB Garamond Medium</vt:lpstr>
      <vt:lpstr>Avenir</vt:lpstr>
      <vt:lpstr>Simple Light</vt:lpstr>
      <vt:lpstr>VanillaVTI</vt:lpstr>
      <vt:lpstr>AIRLINE PASSENGER SATISFACTION</vt:lpstr>
      <vt:lpstr>AIRLINES??? </vt:lpstr>
      <vt:lpstr>PowerPoint Presentation</vt:lpstr>
      <vt:lpstr>PowerPoint Presentation</vt:lpstr>
      <vt:lpstr>Are There Any Satisfaction Trends That Correspond With A Person's Type Of Travel And Class Of Flight?</vt:lpstr>
      <vt:lpstr>Is Satisfaction Affected By Customer Type?</vt:lpstr>
      <vt:lpstr>PowerPoint Presentation</vt:lpstr>
      <vt:lpstr>Is There A Connection Between Passengers' Ages And Their Degrees Of Satisfaction?</vt:lpstr>
      <vt:lpstr>PowerPoint Presentation</vt:lpstr>
      <vt:lpstr>PowerPoint Presentation</vt:lpstr>
      <vt:lpstr>PowerPoint Presentation</vt:lpstr>
      <vt:lpstr>PowerPoint Presentation</vt:lpstr>
      <vt:lpstr>Overall Satisfaction vs</vt:lpstr>
      <vt:lpstr>Seat Comfort vs Overall Satisfaction</vt:lpstr>
      <vt:lpstr>PowerPoint Presentation</vt:lpstr>
      <vt:lpstr> Satisfaction vs Flight Distance</vt:lpstr>
      <vt:lpstr>PowerPoint Presentation</vt:lpstr>
      <vt:lpstr>Flight Distance vs Class based on Satisfaction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dc:title>
  <cp:lastModifiedBy>Sahay, Shreya</cp:lastModifiedBy>
  <cp:revision>195</cp:revision>
  <dcterms:modified xsi:type="dcterms:W3CDTF">2023-10-25T23:47:45Z</dcterms:modified>
</cp:coreProperties>
</file>